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96" r:id="rId2"/>
    <p:sldId id="372" r:id="rId3"/>
    <p:sldId id="374" r:id="rId4"/>
    <p:sldId id="375" r:id="rId5"/>
    <p:sldId id="376" r:id="rId6"/>
    <p:sldId id="408" r:id="rId7"/>
    <p:sldId id="409" r:id="rId8"/>
    <p:sldId id="382" r:id="rId9"/>
    <p:sldId id="381" r:id="rId10"/>
    <p:sldId id="410" r:id="rId11"/>
    <p:sldId id="412" r:id="rId12"/>
    <p:sldId id="414" r:id="rId13"/>
    <p:sldId id="415" r:id="rId14"/>
    <p:sldId id="416" r:id="rId15"/>
    <p:sldId id="394" r:id="rId16"/>
    <p:sldId id="393" r:id="rId17"/>
    <p:sldId id="397" r:id="rId18"/>
    <p:sldId id="398" r:id="rId19"/>
    <p:sldId id="399" r:id="rId20"/>
    <p:sldId id="400" r:id="rId21"/>
    <p:sldId id="401" r:id="rId22"/>
    <p:sldId id="402" r:id="rId23"/>
    <p:sldId id="418" r:id="rId24"/>
    <p:sldId id="417" r:id="rId2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深色样式 2 - 强调 3/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250" autoAdjust="0"/>
    <p:restoredTop sz="79125" autoAdjust="0"/>
  </p:normalViewPr>
  <p:slideViewPr>
    <p:cSldViewPr>
      <p:cViewPr varScale="1">
        <p:scale>
          <a:sx n="68" d="100"/>
          <a:sy n="68" d="100"/>
        </p:scale>
        <p:origin x="100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940"/>
    </p:cViewPr>
  </p:sorterViewPr>
  <p:notesViewPr>
    <p:cSldViewPr>
      <p:cViewPr varScale="1">
        <p:scale>
          <a:sx n="54" d="100"/>
          <a:sy n="54" d="100"/>
        </p:scale>
        <p:origin x="-292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78497-196B-415E-957E-0F415BE43247}" type="datetimeFigureOut">
              <a:rPr lang="zh-CN" altLang="en-US" smtClean="0"/>
              <a:pPr/>
              <a:t>2017/7/10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853C6-0FAD-4C80-9812-1751C55792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6350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497A3-A6E9-460C-B8AE-AE67AD1E0A38}" type="datetimeFigureOut">
              <a:rPr lang="zh-CN" altLang="en-US" smtClean="0"/>
              <a:pPr/>
              <a:t>2017/7/10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C96D9-4D4F-4265-8F02-21631B0197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9116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345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5977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24751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zh-CN" altLang="en-US" sz="1200" b="0" i="0" kern="1200" dirty="0" smtClean="0">
              <a:solidFill>
                <a:schemeClr val="tx1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9534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23632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04636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0010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713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272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58124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219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035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516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7894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9468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63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6698"/>
            <a:ext cx="9144000" cy="6078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5264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sz="quarter" idx="13"/>
          </p:nvPr>
        </p:nvSpPr>
        <p:spPr>
          <a:xfrm>
            <a:off x="525484" y="1268760"/>
            <a:ext cx="8078964" cy="4824536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4"/>
          </p:nvPr>
        </p:nvSpPr>
        <p:spPr>
          <a:xfrm>
            <a:off x="539750" y="203624"/>
            <a:ext cx="6480175" cy="62068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>
                <a:latin typeface="微软雅黑" pitchFamily="34" charset="-122"/>
                <a:ea typeface="微软雅黑" pitchFamily="34" charset="-122"/>
                <a:cs typeface="Arial Unicode MS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灯片编号占位符 5"/>
          <p:cNvSpPr txBox="1">
            <a:spLocks/>
          </p:cNvSpPr>
          <p:nvPr userDrawn="1"/>
        </p:nvSpPr>
        <p:spPr>
          <a:xfrm>
            <a:off x="8299746" y="214290"/>
            <a:ext cx="590568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77DA0A-B8CB-4480-B4CA-78820B2FDF0F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05" y="6471266"/>
            <a:ext cx="9171805" cy="41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9"/>
          <p:cNvSpPr txBox="1"/>
          <p:nvPr userDrawn="1"/>
        </p:nvSpPr>
        <p:spPr>
          <a:xfrm>
            <a:off x="-27805" y="6504694"/>
            <a:ext cx="2132275" cy="325544"/>
          </a:xfrm>
          <a:prstGeom prst="rect">
            <a:avLst/>
          </a:prstGeom>
          <a:noFill/>
        </p:spPr>
        <p:txBody>
          <a:bodyPr wrap="square" lIns="78555" tIns="39278" rIns="78555" bIns="39278" rtlCol="0">
            <a:spAutoFit/>
          </a:bodyPr>
          <a:lstStyle/>
          <a:p>
            <a:pPr algn="r"/>
            <a:r>
              <a:rPr lang="zh-CN" altLang="en-US" sz="1600" b="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计算  决定未来</a:t>
            </a:r>
            <a:endParaRPr lang="zh-CN" altLang="en-US" sz="1600" b="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 flipV="1">
            <a:off x="-2273" y="884479"/>
            <a:ext cx="5581872" cy="4321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00" y="205200"/>
            <a:ext cx="6480000" cy="619200"/>
          </a:xfrm>
          <a:prstGeom prst="rect">
            <a:avLst/>
          </a:prstGeom>
        </p:spPr>
        <p:txBody>
          <a:bodyPr/>
          <a:lstStyle>
            <a:lvl1pPr>
              <a:defRPr lang="zh-CN" altLang="en-US" sz="3200">
                <a:latin typeface="微软雅黑" pitchFamily="34" charset="-122"/>
                <a:ea typeface="微软雅黑" pitchFamily="34" charset="-122"/>
                <a:cs typeface="Arial Unicode MS" pitchFamily="34" charset="-122"/>
              </a:defRPr>
            </a:lvl1pPr>
          </a:lstStyle>
          <a:p>
            <a:pPr marL="342900" lvl="0" indent="-342900" algn="l">
              <a:spcBef>
                <a:spcPct val="20000"/>
              </a:spcBef>
              <a:buFontTx/>
            </a:pPr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8250066" y="185618"/>
            <a:ext cx="590568" cy="476250"/>
          </a:xfrm>
          <a:prstGeom prst="rect">
            <a:avLst/>
          </a:prstGeom>
        </p:spPr>
        <p:txBody>
          <a:bodyPr/>
          <a:lstStyle/>
          <a:p>
            <a:fld id="{1677DA0A-B8CB-4480-B4CA-78820B2FDF0F}" type="slidenum">
              <a:rPr lang="zh-CN" altLang="en-US" smtClean="0"/>
              <a:pPr/>
              <a:t>‹#›</a:t>
            </a:fld>
            <a:endParaRPr lang="en-US" altLang="zh-CN" dirty="0"/>
          </a:p>
        </p:txBody>
      </p:sp>
      <p:sp>
        <p:nvSpPr>
          <p:cNvPr id="5" name="内容占位符 4"/>
          <p:cNvSpPr>
            <a:spLocks noGrp="1"/>
          </p:cNvSpPr>
          <p:nvPr>
            <p:ph sz="quarter" idx="11"/>
          </p:nvPr>
        </p:nvSpPr>
        <p:spPr>
          <a:xfrm>
            <a:off x="287984" y="1267200"/>
            <a:ext cx="4140000" cy="518487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2"/>
          </p:nvPr>
        </p:nvSpPr>
        <p:spPr>
          <a:xfrm>
            <a:off x="4643438" y="1267201"/>
            <a:ext cx="4140000" cy="5184873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05" y="6471266"/>
            <a:ext cx="9171805" cy="41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9"/>
          <p:cNvSpPr txBox="1"/>
          <p:nvPr userDrawn="1"/>
        </p:nvSpPr>
        <p:spPr>
          <a:xfrm>
            <a:off x="-27805" y="6504694"/>
            <a:ext cx="2132275" cy="325544"/>
          </a:xfrm>
          <a:prstGeom prst="rect">
            <a:avLst/>
          </a:prstGeom>
          <a:noFill/>
        </p:spPr>
        <p:txBody>
          <a:bodyPr wrap="square" lIns="78555" tIns="39278" rIns="78555" bIns="39278" rtlCol="0">
            <a:spAutoFit/>
          </a:bodyPr>
          <a:lstStyle/>
          <a:p>
            <a:pPr algn="r"/>
            <a:r>
              <a:rPr lang="zh-CN" altLang="en-US" sz="1600" b="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计算  决定未来</a:t>
            </a:r>
            <a:endParaRPr lang="zh-CN" altLang="en-US" sz="1600" b="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 flipV="1">
            <a:off x="-2273" y="884479"/>
            <a:ext cx="5581872" cy="4321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9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7107238" y="228600"/>
            <a:ext cx="1585912" cy="419100"/>
            <a:chOff x="7162800" y="228600"/>
            <a:chExt cx="1586151" cy="419101"/>
          </a:xfrm>
        </p:grpSpPr>
        <p:grpSp>
          <p:nvGrpSpPr>
            <p:cNvPr id="8" name="组合 7"/>
            <p:cNvGrpSpPr>
              <a:grpSpLocks/>
            </p:cNvGrpSpPr>
            <p:nvPr/>
          </p:nvGrpSpPr>
          <p:grpSpPr bwMode="auto">
            <a:xfrm>
              <a:off x="8382000" y="228600"/>
              <a:ext cx="366951" cy="378619"/>
              <a:chOff x="6324600" y="2121932"/>
              <a:chExt cx="366951" cy="378619"/>
            </a:xfrm>
          </p:grpSpPr>
          <p:sp>
            <p:nvSpPr>
              <p:cNvPr id="11" name="矩形 10"/>
              <p:cNvSpPr>
                <a:spLocks noChangeArrowheads="1"/>
              </p:cNvSpPr>
              <p:nvPr/>
            </p:nvSpPr>
            <p:spPr bwMode="auto">
              <a:xfrm>
                <a:off x="6324600" y="2133600"/>
                <a:ext cx="366951" cy="366951"/>
              </a:xfrm>
              <a:prstGeom prst="rect">
                <a:avLst/>
              </a:prstGeom>
              <a:solidFill>
                <a:srgbClr val="B01F2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TextBox 6"/>
              <p:cNvSpPr txBox="1">
                <a:spLocks noChangeArrowheads="1"/>
              </p:cNvSpPr>
              <p:nvPr/>
            </p:nvSpPr>
            <p:spPr bwMode="auto">
              <a:xfrm>
                <a:off x="6358648" y="2121932"/>
                <a:ext cx="184759" cy="3693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9" name="Picture 2" descr="E:\work\S-曙光20120720\logo\曙光组合logo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62800" y="261645"/>
              <a:ext cx="970420" cy="386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8229600" y="240268"/>
              <a:ext cx="76200" cy="366951"/>
            </a:xfrm>
            <a:prstGeom prst="rect">
              <a:avLst/>
            </a:prstGeom>
            <a:solidFill>
              <a:srgbClr val="B01F2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灯片编号占位符 5"/>
          <p:cNvSpPr txBox="1">
            <a:spLocks/>
          </p:cNvSpPr>
          <p:nvPr userDrawn="1"/>
        </p:nvSpPr>
        <p:spPr>
          <a:xfrm>
            <a:off x="8299746" y="214290"/>
            <a:ext cx="590568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77DA0A-B8CB-4480-B4CA-78820B2FDF0F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矩形 23"/>
          <p:cNvSpPr>
            <a:spLocks noChangeArrowheads="1"/>
          </p:cNvSpPr>
          <p:nvPr userDrawn="1"/>
        </p:nvSpPr>
        <p:spPr bwMode="auto">
          <a:xfrm>
            <a:off x="152400" y="4591050"/>
            <a:ext cx="8839200" cy="20875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矩形 24"/>
          <p:cNvSpPr/>
          <p:nvPr userDrawn="1"/>
        </p:nvSpPr>
        <p:spPr>
          <a:xfrm>
            <a:off x="893763" y="5764213"/>
            <a:ext cx="7356475" cy="7858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通讯地址：北京市海淀区东北旺西路</a:t>
            </a:r>
            <a:r>
              <a:rPr lang="en-US" altLang="zh-CN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号中关村软件园</a:t>
            </a:r>
            <a:r>
              <a:rPr lang="en-US" altLang="zh-CN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36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 </a:t>
            </a:r>
            <a:endParaRPr lang="en-US" altLang="zh-CN" sz="1000" spc="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邮政编码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100094    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联系电话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010-56308000   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微博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http://weibo.com/zksugon      </a:t>
            </a:r>
          </a:p>
          <a:p>
            <a:pPr algn="ctr">
              <a:lnSpc>
                <a:spcPct val="150000"/>
              </a:lnSpc>
              <a:defRPr/>
            </a:pPr>
            <a:r>
              <a:rPr lang="en-US" altLang="zh-CN" sz="1000" spc="100" dirty="0">
                <a:solidFill>
                  <a:schemeClr val="bg1"/>
                </a:solidFill>
              </a:rPr>
              <a:t>EMAIL:SUGONBRAND@SUGON.COM   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网站</a:t>
            </a:r>
            <a:r>
              <a:rPr lang="en-US" altLang="zh-CN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(web)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Http://www.sugon.com</a:t>
            </a:r>
            <a:endParaRPr lang="zh-CN" altLang="en-US" sz="1000" spc="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11"/>
          <p:cNvSpPr txBox="1"/>
          <p:nvPr userDrawn="1"/>
        </p:nvSpPr>
        <p:spPr>
          <a:xfrm>
            <a:off x="3130849" y="4756758"/>
            <a:ext cx="3644085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6600" dirty="0">
                <a:gradFill>
                  <a:gsLst>
                    <a:gs pos="9623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</a:gsLst>
                  <a:lin ang="5400000" scaled="0"/>
                </a:gradFill>
                <a:effectLst>
                  <a:glow rad="63500">
                    <a:schemeClr val="tx1">
                      <a:alpha val="30000"/>
                    </a:schemeClr>
                  </a:glow>
                  <a:outerShdw blurRad="50800" dist="50800" dir="5400000" algn="ctr" rotWithShape="0">
                    <a:srgbClr val="000000">
                      <a:alpha val="52000"/>
                    </a:srgbClr>
                  </a:outerShdw>
                </a:effectLst>
                <a:latin typeface="方正大黑简体" pitchFamily="65" charset="-122"/>
                <a:ea typeface="方正大黑简体" pitchFamily="65" charset="-122"/>
              </a:rPr>
              <a:t>THANKS</a:t>
            </a:r>
            <a:endParaRPr lang="zh-CN" altLang="en-US" sz="8000" dirty="0">
              <a:gradFill>
                <a:gsLst>
                  <a:gs pos="9623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  <a:gs pos="0">
                    <a:schemeClr val="bg1"/>
                  </a:gs>
                </a:gsLst>
                <a:lin ang="5400000" scaled="0"/>
              </a:gradFill>
              <a:effectLst>
                <a:glow rad="63500">
                  <a:schemeClr val="tx1">
                    <a:alpha val="30000"/>
                  </a:schemeClr>
                </a:glow>
                <a:outerShdw blurRad="50800" dist="50800" dir="5400000" algn="ctr" rotWithShape="0">
                  <a:srgbClr val="000000">
                    <a:alpha val="52000"/>
                  </a:srgbClr>
                </a:outerShdw>
              </a:effectLst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 userDrawn="1"/>
        </p:nvSpPr>
        <p:spPr bwMode="auto">
          <a:xfrm>
            <a:off x="6149975" y="179388"/>
            <a:ext cx="2841625" cy="208756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矩形 27"/>
          <p:cNvSpPr>
            <a:spLocks noChangeArrowheads="1"/>
          </p:cNvSpPr>
          <p:nvPr userDrawn="1"/>
        </p:nvSpPr>
        <p:spPr bwMode="auto">
          <a:xfrm>
            <a:off x="152400" y="179388"/>
            <a:ext cx="2841625" cy="208756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29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/>
          </a:blip>
          <a:srcRect t="5578" b="5578"/>
          <a:stretch/>
        </p:blipFill>
        <p:spPr bwMode="auto">
          <a:xfrm>
            <a:off x="6150097" y="2481831"/>
            <a:ext cx="2825145" cy="1905244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/>
        </p:spPr>
      </p:pic>
      <p:pic>
        <p:nvPicPr>
          <p:cNvPr id="30" name="Picture 3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/>
          </a:blip>
          <a:srcRect l="4985" t="7926" r="4985"/>
          <a:stretch/>
        </p:blipFill>
        <p:spPr bwMode="auto">
          <a:xfrm>
            <a:off x="3151251" y="179653"/>
            <a:ext cx="2841504" cy="208701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/>
        </p:spPr>
      </p:pic>
      <p:pic>
        <p:nvPicPr>
          <p:cNvPr id="31" name="Picture 4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/>
          </a:blip>
          <a:srcRect l="5096" t="10577" r="5096" b="-385"/>
          <a:stretch/>
        </p:blipFill>
        <p:spPr bwMode="auto">
          <a:xfrm>
            <a:off x="152403" y="2470923"/>
            <a:ext cx="2841505" cy="1916152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/>
        </p:spPr>
      </p:pic>
      <p:sp>
        <p:nvSpPr>
          <p:cNvPr id="32" name="矩形 31"/>
          <p:cNvSpPr/>
          <p:nvPr userDrawn="1"/>
        </p:nvSpPr>
        <p:spPr>
          <a:xfrm>
            <a:off x="1893888" y="5791200"/>
            <a:ext cx="184150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zh-CN" altLang="en-US" sz="1200" b="1" spc="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9"/>
          <p:cNvSpPr txBox="1"/>
          <p:nvPr userDrawn="1"/>
        </p:nvSpPr>
        <p:spPr>
          <a:xfrm>
            <a:off x="3019060" y="3142973"/>
            <a:ext cx="3022628" cy="571766"/>
          </a:xfrm>
          <a:prstGeom prst="rect">
            <a:avLst/>
          </a:prstGeom>
          <a:noFill/>
        </p:spPr>
        <p:txBody>
          <a:bodyPr wrap="square" lIns="78555" tIns="39278" rIns="78555" bIns="39278" rtlCol="0">
            <a:spAutoFit/>
          </a:bodyPr>
          <a:lstStyle/>
          <a:p>
            <a:pPr algn="r"/>
            <a:r>
              <a:rPr lang="zh-CN" altLang="en-US" sz="3200" b="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计算  决定未来</a:t>
            </a:r>
            <a:endParaRPr lang="zh-CN" altLang="en-US" sz="3200" b="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0731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7" grpId="0" animBg="1"/>
      <p:bldP spid="28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>
            <a:grpSpLocks/>
          </p:cNvGrpSpPr>
          <p:nvPr userDrawn="1"/>
        </p:nvGrpSpPr>
        <p:grpSpPr bwMode="auto">
          <a:xfrm>
            <a:off x="7107238" y="228600"/>
            <a:ext cx="1585912" cy="419100"/>
            <a:chOff x="7162800" y="228600"/>
            <a:chExt cx="1586151" cy="419101"/>
          </a:xfrm>
        </p:grpSpPr>
        <p:grpSp>
          <p:nvGrpSpPr>
            <p:cNvPr id="11" name="组合 10"/>
            <p:cNvGrpSpPr>
              <a:grpSpLocks/>
            </p:cNvGrpSpPr>
            <p:nvPr/>
          </p:nvGrpSpPr>
          <p:grpSpPr bwMode="auto">
            <a:xfrm>
              <a:off x="8382000" y="228600"/>
              <a:ext cx="366951" cy="378619"/>
              <a:chOff x="6324600" y="2121932"/>
              <a:chExt cx="366951" cy="378619"/>
            </a:xfrm>
          </p:grpSpPr>
          <p:sp>
            <p:nvSpPr>
              <p:cNvPr id="14" name="矩形 13"/>
              <p:cNvSpPr>
                <a:spLocks noChangeArrowheads="1"/>
              </p:cNvSpPr>
              <p:nvPr/>
            </p:nvSpPr>
            <p:spPr bwMode="auto">
              <a:xfrm>
                <a:off x="6324600" y="2133600"/>
                <a:ext cx="366951" cy="366951"/>
              </a:xfrm>
              <a:prstGeom prst="rect">
                <a:avLst/>
              </a:prstGeom>
              <a:solidFill>
                <a:srgbClr val="B01F2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TextBox 6"/>
              <p:cNvSpPr txBox="1">
                <a:spLocks noChangeArrowheads="1"/>
              </p:cNvSpPr>
              <p:nvPr/>
            </p:nvSpPr>
            <p:spPr bwMode="auto">
              <a:xfrm>
                <a:off x="6358648" y="2121932"/>
                <a:ext cx="184759" cy="3693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2" name="Picture 2" descr="E:\work\S-曙光20120720\logo\曙光组合logo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162800" y="261645"/>
              <a:ext cx="970420" cy="386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矩形 12"/>
            <p:cNvSpPr>
              <a:spLocks noChangeArrowheads="1"/>
            </p:cNvSpPr>
            <p:nvPr/>
          </p:nvSpPr>
          <p:spPr bwMode="auto">
            <a:xfrm>
              <a:off x="8229600" y="240268"/>
              <a:ext cx="76200" cy="366951"/>
            </a:xfrm>
            <a:prstGeom prst="rect">
              <a:avLst/>
            </a:prstGeom>
            <a:solidFill>
              <a:srgbClr val="B01F2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85678" y="214290"/>
            <a:ext cx="590568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677DA0A-B8CB-4480-B4CA-78820B2FDF0F}" type="slidenum">
              <a:rPr lang="zh-CN" altLang="en-US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565072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1" r:id="rId2"/>
    <p:sldLayoutId id="2147483664" r:id="rId3"/>
    <p:sldLayoutId id="2147483665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hadoop.apache.org/core/docs/current/hadoop-default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4294967295"/>
          </p:nvPr>
        </p:nvSpPr>
        <p:spPr>
          <a:xfrm>
            <a:off x="1619672" y="3140968"/>
            <a:ext cx="6005512" cy="576263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zh-CN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Hadoop Streaming </a:t>
            </a:r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原理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221572" y="2132856"/>
            <a:ext cx="8921644" cy="2946846"/>
          </a:xfrm>
          <a:prstGeom prst="rect">
            <a:avLst/>
          </a:prstGeom>
        </p:spPr>
      </p:pic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Streaming</a:t>
            </a:r>
            <a:r>
              <a:rPr lang="zh-CN" altLang="en-US" dirty="0"/>
              <a:t>工作原理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725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Mapper</a:t>
            </a:r>
            <a:r>
              <a:rPr lang="zh-CN" altLang="en-US" dirty="0"/>
              <a:t>的执行过程</a:t>
            </a:r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484784"/>
            <a:ext cx="7597587" cy="4182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916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Mapper</a:t>
            </a:r>
            <a:r>
              <a:rPr lang="zh-CN" altLang="en-US" dirty="0" smtClean="0"/>
              <a:t>实现代码如下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以</a:t>
            </a:r>
            <a:r>
              <a:rPr lang="en-US" altLang="zh-CN" dirty="0" err="1" smtClean="0"/>
              <a:t>WordCount</a:t>
            </a:r>
            <a:r>
              <a:rPr lang="zh-CN" altLang="en-US" dirty="0"/>
              <a:t>为例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359446"/>
            <a:ext cx="7944422" cy="2643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146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Reducer</a:t>
            </a:r>
            <a:r>
              <a:rPr lang="zh-CN" altLang="en-US" dirty="0" smtClean="0"/>
              <a:t>实现代码如下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以</a:t>
            </a:r>
            <a:r>
              <a:rPr lang="en-US" altLang="zh-CN" dirty="0" err="1"/>
              <a:t>WordCount</a:t>
            </a:r>
            <a:r>
              <a:rPr lang="zh-CN" altLang="en-US" dirty="0"/>
              <a:t>为例</a:t>
            </a:r>
          </a:p>
          <a:p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2132856"/>
            <a:ext cx="6773481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4206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提交作业命令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以</a:t>
            </a:r>
            <a:r>
              <a:rPr lang="en-US" altLang="zh-CN" dirty="0" err="1"/>
              <a:t>WordCount</a:t>
            </a:r>
            <a:r>
              <a:rPr lang="zh-CN" altLang="en-US" dirty="0"/>
              <a:t>为例</a:t>
            </a:r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75" y="2348880"/>
            <a:ext cx="9041472" cy="197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3146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提纲</a:t>
            </a:r>
            <a:endParaRPr lang="zh-CN" altLang="en-US" dirty="0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116556" y="1345378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6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sz="24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8" name="TextBox 3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Hadoop Streaming 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简介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Group 15"/>
          <p:cNvGrpSpPr>
            <a:grpSpLocks/>
          </p:cNvGrpSpPr>
          <p:nvPr/>
        </p:nvGrpSpPr>
        <p:grpSpPr bwMode="auto">
          <a:xfrm>
            <a:off x="1116556" y="2477720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0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2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2" name="TextBox 127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Streaming 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工作原理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" name="Group 19"/>
          <p:cNvGrpSpPr>
            <a:grpSpLocks/>
          </p:cNvGrpSpPr>
          <p:nvPr/>
        </p:nvGrpSpPr>
        <p:grpSpPr bwMode="auto">
          <a:xfrm>
            <a:off x="1144372" y="3725323"/>
            <a:ext cx="6807852" cy="653547"/>
            <a:chOff x="0" y="0"/>
            <a:chExt cx="7287686" cy="685502"/>
          </a:xfrm>
          <a:solidFill>
            <a:schemeClr val="accent2"/>
          </a:solidFill>
        </p:grpSpPr>
        <p:sp>
          <p:nvSpPr>
            <p:cNvPr id="14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3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6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Streaming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选项与用法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1" name="Group 19"/>
          <p:cNvGrpSpPr>
            <a:grpSpLocks/>
          </p:cNvGrpSpPr>
          <p:nvPr/>
        </p:nvGrpSpPr>
        <p:grpSpPr bwMode="auto">
          <a:xfrm>
            <a:off x="1100572" y="4796204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22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23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24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其他例子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580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只使用</a:t>
            </a:r>
            <a:r>
              <a:rPr lang="en-US" altLang="zh-CN" dirty="0"/>
              <a:t>Mapper</a:t>
            </a:r>
            <a:r>
              <a:rPr lang="zh-CN" altLang="en-US" dirty="0"/>
              <a:t>的作业</a:t>
            </a:r>
          </a:p>
        </p:txBody>
      </p:sp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400" dirty="0"/>
              <a:t>有时只需要</a:t>
            </a:r>
            <a:r>
              <a:rPr lang="en-US" altLang="zh-CN" sz="2400" dirty="0"/>
              <a:t>map</a:t>
            </a:r>
            <a:r>
              <a:rPr lang="zh-CN" altLang="en-US" sz="2400" dirty="0"/>
              <a:t>函数处理输入数据。这时只需把</a:t>
            </a:r>
            <a:r>
              <a:rPr lang="en-US" altLang="zh-CN" sz="2400" dirty="0" err="1"/>
              <a:t>mapred.reduce.tasks</a:t>
            </a:r>
            <a:r>
              <a:rPr lang="zh-CN" altLang="en-US" sz="2400" dirty="0"/>
              <a:t>设置为零，</a:t>
            </a:r>
            <a:r>
              <a:rPr lang="en-US" altLang="zh-CN" sz="2400" dirty="0"/>
              <a:t>Map/reduce</a:t>
            </a:r>
            <a:r>
              <a:rPr lang="zh-CN" altLang="en-US" sz="2400" dirty="0"/>
              <a:t>框架就不会创建</a:t>
            </a:r>
            <a:r>
              <a:rPr lang="en-US" altLang="zh-CN" sz="2400" dirty="0"/>
              <a:t>reducer</a:t>
            </a:r>
            <a:r>
              <a:rPr lang="zh-CN" altLang="en-US" sz="2400" dirty="0"/>
              <a:t>任务，</a:t>
            </a:r>
            <a:r>
              <a:rPr lang="en-US" altLang="zh-CN" sz="2400" dirty="0"/>
              <a:t>mapper</a:t>
            </a:r>
            <a:r>
              <a:rPr lang="zh-CN" altLang="en-US" sz="2400" dirty="0"/>
              <a:t>任务的输出就是整个作业的最终输出。 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为了做到向下兼容，</a:t>
            </a:r>
            <a:r>
              <a:rPr lang="en-US" altLang="zh-CN" sz="2400" dirty="0"/>
              <a:t>Hadoop Streaming</a:t>
            </a:r>
            <a:r>
              <a:rPr lang="zh-CN" altLang="en-US" sz="2400" dirty="0"/>
              <a:t>也支持“</a:t>
            </a:r>
            <a:r>
              <a:rPr lang="en-US" altLang="zh-CN" sz="2400" dirty="0"/>
              <a:t>-reduce None”</a:t>
            </a:r>
            <a:r>
              <a:rPr lang="zh-CN" altLang="en-US" sz="2400" dirty="0"/>
              <a:t>选项，它与“</a:t>
            </a:r>
            <a:r>
              <a:rPr lang="en-US" altLang="zh-CN" sz="2400" dirty="0"/>
              <a:t>-</a:t>
            </a:r>
            <a:r>
              <a:rPr lang="en-US" altLang="zh-CN" sz="2400" dirty="0" err="1"/>
              <a:t>jobconf</a:t>
            </a:r>
            <a:r>
              <a:rPr lang="en-US" altLang="zh-CN" sz="2400" dirty="0"/>
              <a:t> </a:t>
            </a:r>
            <a:r>
              <a:rPr lang="en-US" altLang="zh-CN" sz="2400" dirty="0" err="1"/>
              <a:t>mapred.reduce.tasks</a:t>
            </a:r>
            <a:r>
              <a:rPr lang="en-US" altLang="zh-CN" sz="2400" dirty="0"/>
              <a:t>=0”</a:t>
            </a:r>
            <a:r>
              <a:rPr lang="zh-CN" altLang="en-US" sz="2400" dirty="0"/>
              <a:t>等价。 </a:t>
            </a:r>
          </a:p>
        </p:txBody>
      </p:sp>
    </p:spTree>
    <p:extLst>
      <p:ext uri="{BB962C8B-B14F-4D97-AF65-F5344CB8AC3E}">
        <p14:creationId xmlns:p14="http://schemas.microsoft.com/office/powerpoint/2010/main" val="83842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539750" y="1196752"/>
            <a:ext cx="8078964" cy="547260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sz="2400" dirty="0"/>
              <a:t>用户可以使用“</a:t>
            </a:r>
            <a:r>
              <a:rPr lang="en-US" altLang="zh-CN" sz="2400" dirty="0"/>
              <a:t>-</a:t>
            </a:r>
            <a:r>
              <a:rPr lang="en-US" altLang="zh-CN" sz="2400" dirty="0" err="1"/>
              <a:t>jobconf</a:t>
            </a:r>
            <a:r>
              <a:rPr lang="en-US" altLang="zh-CN" sz="2400" dirty="0"/>
              <a:t> &lt;n&gt;=&lt;v&gt;”</a:t>
            </a:r>
            <a:r>
              <a:rPr lang="zh-CN" altLang="en-US" sz="2400" dirty="0"/>
              <a:t>增加一些配置变量。例如</a:t>
            </a:r>
            <a:r>
              <a:rPr lang="zh-CN" altLang="en-US" sz="2400" dirty="0" smtClean="0"/>
              <a:t>：</a:t>
            </a:r>
            <a:endParaRPr lang="en-US" altLang="zh-CN" sz="2400" dirty="0" smtClean="0"/>
          </a:p>
          <a:p>
            <a:pPr marL="0" indent="0">
              <a:lnSpc>
                <a:spcPct val="120000"/>
              </a:lnSpc>
              <a:buNone/>
            </a:pPr>
            <a:endParaRPr lang="en-US" altLang="zh-CN" sz="2400" dirty="0"/>
          </a:p>
          <a:p>
            <a:pPr marL="0" indent="0">
              <a:lnSpc>
                <a:spcPct val="120000"/>
              </a:lnSpc>
              <a:buNone/>
            </a:pPr>
            <a:endParaRPr lang="en-US" altLang="zh-CN" sz="2400" dirty="0" smtClean="0"/>
          </a:p>
          <a:p>
            <a:pPr marL="0" indent="0">
              <a:lnSpc>
                <a:spcPct val="120000"/>
              </a:lnSpc>
              <a:buNone/>
            </a:pPr>
            <a:endParaRPr lang="en-US" altLang="zh-CN" sz="2400" dirty="0"/>
          </a:p>
          <a:p>
            <a:pPr marL="0" indent="0">
              <a:lnSpc>
                <a:spcPct val="120000"/>
              </a:lnSpc>
              <a:buNone/>
            </a:pPr>
            <a:endParaRPr lang="en-US" altLang="zh-CN" sz="2400" dirty="0" smtClean="0"/>
          </a:p>
          <a:p>
            <a:pPr marL="0" indent="0">
              <a:lnSpc>
                <a:spcPct val="120000"/>
              </a:lnSpc>
              <a:buNone/>
            </a:pPr>
            <a:endParaRPr lang="en-US" altLang="zh-CN" sz="2400" dirty="0"/>
          </a:p>
          <a:p>
            <a:pPr marL="0" indent="0">
              <a:lnSpc>
                <a:spcPct val="120000"/>
              </a:lnSpc>
              <a:buNone/>
            </a:pPr>
            <a:endParaRPr lang="en-US" altLang="zh-CN" sz="24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2400" dirty="0" smtClean="0"/>
              <a:t>关于</a:t>
            </a:r>
            <a:r>
              <a:rPr lang="en-US" altLang="zh-CN" sz="2400" dirty="0" err="1"/>
              <a:t>jobconf</a:t>
            </a:r>
            <a:r>
              <a:rPr lang="zh-CN" altLang="en-US" sz="2400" dirty="0"/>
              <a:t>参数的更多细节可以参考：</a:t>
            </a:r>
            <a:r>
              <a:rPr lang="en-US" altLang="zh-CN" sz="2400" dirty="0">
                <a:hlinkClick r:id="rId3"/>
              </a:rPr>
              <a:t>hadoop-default.html</a:t>
            </a:r>
            <a:r>
              <a:rPr lang="zh-CN" altLang="en-US" sz="2400" dirty="0"/>
              <a:t> </a:t>
            </a:r>
            <a:endParaRPr lang="en-US" altLang="zh-CN" sz="24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2400" dirty="0" smtClean="0"/>
              <a:t> </a:t>
            </a:r>
            <a:endParaRPr lang="en-US" altLang="zh-CN" sz="24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为</a:t>
            </a:r>
            <a:r>
              <a:rPr lang="zh-CN" altLang="en-US" dirty="0" smtClean="0"/>
              <a:t>作业指定附加配置参数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475" y="2348880"/>
            <a:ext cx="7769761" cy="1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12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179512" y="1916832"/>
            <a:ext cx="8768814" cy="3096344"/>
          </a:xfrm>
          <a:prstGeom prst="rect">
            <a:avLst/>
          </a:prstGeom>
        </p:spPr>
      </p:pic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其他选项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860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提纲</a:t>
            </a:r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116556" y="1345378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6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sz="24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sym typeface="Arial Black" panose="020B0A04020102020204" pitchFamily="34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Arial Black" panose="020B0A04020102020204" pitchFamily="34" charset="0"/>
              </a:endParaRPr>
            </a:p>
          </p:txBody>
        </p:sp>
        <p:sp>
          <p:nvSpPr>
            <p:cNvPr id="8" name="TextBox 3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楷体" panose="02010600040101010101" pitchFamily="2" charset="-122"/>
                  <a:ea typeface="华文楷体" panose="02010600040101010101" pitchFamily="2" charset="-122"/>
                  <a:sym typeface="微软雅黑" panose="020B0503020204020204" pitchFamily="34" charset="-122"/>
                </a:rPr>
                <a:t>Hadoop Streaming 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楷体" panose="02010600040101010101" pitchFamily="2" charset="-122"/>
                  <a:ea typeface="华文楷体" panose="02010600040101010101" pitchFamily="2" charset="-122"/>
                  <a:sym typeface="微软雅黑" panose="020B0503020204020204" pitchFamily="34" charset="-122"/>
                </a:rPr>
                <a:t>简介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Group 15"/>
          <p:cNvGrpSpPr>
            <a:grpSpLocks/>
          </p:cNvGrpSpPr>
          <p:nvPr/>
        </p:nvGrpSpPr>
        <p:grpSpPr bwMode="auto">
          <a:xfrm>
            <a:off x="1116556" y="2477720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0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sym typeface="Arial Black" panose="020B0A04020102020204" pitchFamily="34" charset="0"/>
                </a:rPr>
                <a:t>2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Arial Black" panose="020B0A04020102020204" pitchFamily="34" charset="0"/>
              </a:endParaRPr>
            </a:p>
          </p:txBody>
        </p:sp>
        <p:sp>
          <p:nvSpPr>
            <p:cNvPr id="12" name="TextBox 127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楷体" panose="02010600040101010101" pitchFamily="2" charset="-122"/>
                  <a:ea typeface="华文楷体" panose="02010600040101010101" pitchFamily="2" charset="-122"/>
                  <a:sym typeface="微软雅黑" panose="020B0503020204020204" pitchFamily="34" charset="-122"/>
                </a:rPr>
                <a:t>Streaming 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楷体" panose="02010600040101010101" pitchFamily="2" charset="-122"/>
                  <a:ea typeface="华文楷体" panose="02010600040101010101" pitchFamily="2" charset="-122"/>
                  <a:sym typeface="微软雅黑" panose="020B0503020204020204" pitchFamily="34" charset="-122"/>
                </a:rPr>
                <a:t>工作原理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" name="Group 19"/>
          <p:cNvGrpSpPr>
            <a:grpSpLocks/>
          </p:cNvGrpSpPr>
          <p:nvPr/>
        </p:nvGrpSpPr>
        <p:grpSpPr bwMode="auto">
          <a:xfrm>
            <a:off x="1119576" y="4810811"/>
            <a:ext cx="6807852" cy="653547"/>
            <a:chOff x="0" y="0"/>
            <a:chExt cx="7287686" cy="685502"/>
          </a:xfrm>
          <a:solidFill>
            <a:schemeClr val="accent2"/>
          </a:solidFill>
        </p:grpSpPr>
        <p:sp>
          <p:nvSpPr>
            <p:cNvPr id="14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sym typeface="Arial Black" panose="020B0A04020102020204" pitchFamily="34" charset="0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Arial Black" panose="020B0A04020102020204" pitchFamily="34" charset="0"/>
              </a:endParaRPr>
            </a:p>
          </p:txBody>
        </p:sp>
        <p:sp>
          <p:nvSpPr>
            <p:cNvPr id="16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楷体" panose="02010600040101010101" pitchFamily="2" charset="-122"/>
                  <a:ea typeface="华文楷体" panose="02010600040101010101" pitchFamily="2" charset="-122"/>
                  <a:sym typeface="微软雅黑" panose="020B0503020204020204" pitchFamily="34" charset="-122"/>
                </a:rPr>
                <a:t>其他例子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7" name="Group 19"/>
          <p:cNvGrpSpPr>
            <a:grpSpLocks/>
          </p:cNvGrpSpPr>
          <p:nvPr/>
        </p:nvGrpSpPr>
        <p:grpSpPr bwMode="auto">
          <a:xfrm>
            <a:off x="1116556" y="3671523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8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19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sym typeface="Arial Black" panose="020B0A04020102020204" pitchFamily="34" charset="0"/>
                </a:rPr>
                <a:t>3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Arial Black" panose="020B0A04020102020204" pitchFamily="34" charset="0"/>
              </a:endParaRPr>
            </a:p>
          </p:txBody>
        </p:sp>
        <p:sp>
          <p:nvSpPr>
            <p:cNvPr id="20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楷体" panose="02010600040101010101" pitchFamily="2" charset="-122"/>
                  <a:sym typeface="微软雅黑" panose="020B0503020204020204" pitchFamily="34" charset="-122"/>
                </a:rPr>
                <a:t>Streaming</a:t>
              </a:r>
              <a:r>
                <a:rPr lang="zh-CN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楷体" panose="02010600040101010101" pitchFamily="2" charset="-122"/>
                  <a:sym typeface="微软雅黑" panose="020B0503020204020204" pitchFamily="34" charset="-122"/>
                </a:rPr>
                <a:t>选项与用法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61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提纲</a:t>
            </a:r>
            <a:endParaRPr lang="zh-CN" altLang="en-US" dirty="0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121340" y="1413244"/>
            <a:ext cx="6807852" cy="653547"/>
            <a:chOff x="0" y="0"/>
            <a:chExt cx="7287686" cy="685502"/>
          </a:xfrm>
          <a:solidFill>
            <a:schemeClr val="accent2"/>
          </a:solidFill>
        </p:grpSpPr>
        <p:sp>
          <p:nvSpPr>
            <p:cNvPr id="6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sz="24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8" name="TextBox 3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Hadoop Streaming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简介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Group 15"/>
          <p:cNvGrpSpPr>
            <a:grpSpLocks/>
          </p:cNvGrpSpPr>
          <p:nvPr/>
        </p:nvGrpSpPr>
        <p:grpSpPr bwMode="auto">
          <a:xfrm>
            <a:off x="1121340" y="2418384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0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2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2" name="TextBox 127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Streaming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工作原理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" name="Group 19"/>
          <p:cNvGrpSpPr>
            <a:grpSpLocks/>
          </p:cNvGrpSpPr>
          <p:nvPr/>
        </p:nvGrpSpPr>
        <p:grpSpPr bwMode="auto">
          <a:xfrm>
            <a:off x="1121340" y="3366735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4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3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6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Streaming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选项与用法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7" name="Group 19"/>
          <p:cNvGrpSpPr>
            <a:grpSpLocks/>
          </p:cNvGrpSpPr>
          <p:nvPr/>
        </p:nvGrpSpPr>
        <p:grpSpPr bwMode="auto">
          <a:xfrm>
            <a:off x="1121340" y="4376547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8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9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20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其他例子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396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395536" y="1124744"/>
            <a:ext cx="8078964" cy="3600400"/>
          </a:xfrm>
        </p:spPr>
        <p:txBody>
          <a:bodyPr>
            <a:normAutofit/>
          </a:bodyPr>
          <a:lstStyle/>
          <a:p>
            <a:r>
              <a:rPr lang="zh-CN" altLang="en-US" sz="2400" dirty="0"/>
              <a:t>当</a:t>
            </a:r>
            <a:r>
              <a:rPr lang="en-US" altLang="zh-CN" sz="2400" dirty="0"/>
              <a:t>Map/Reduce</a:t>
            </a:r>
            <a:r>
              <a:rPr lang="zh-CN" altLang="en-US" sz="2400" dirty="0"/>
              <a:t>框架从</a:t>
            </a:r>
            <a:r>
              <a:rPr lang="en-US" altLang="zh-CN" sz="2400" dirty="0"/>
              <a:t>mapper</a:t>
            </a:r>
            <a:r>
              <a:rPr lang="zh-CN" altLang="en-US" sz="2400" dirty="0"/>
              <a:t>的标准输入读取一行时，它把这一行切分为</a:t>
            </a:r>
            <a:r>
              <a:rPr lang="en-US" altLang="zh-CN" sz="2400" dirty="0"/>
              <a:t>key/value</a:t>
            </a:r>
            <a:r>
              <a:rPr lang="zh-CN" altLang="en-US" sz="2400" dirty="0"/>
              <a:t>对。 在默认情况下，每行第一个</a:t>
            </a:r>
            <a:r>
              <a:rPr lang="en-US" altLang="zh-CN" sz="2400" dirty="0"/>
              <a:t>tab</a:t>
            </a:r>
            <a:r>
              <a:rPr lang="zh-CN" altLang="en-US" sz="2400" dirty="0"/>
              <a:t>符之前的部分作为</a:t>
            </a:r>
            <a:r>
              <a:rPr lang="en-US" altLang="zh-CN" sz="2400" dirty="0"/>
              <a:t>key</a:t>
            </a:r>
            <a:r>
              <a:rPr lang="zh-CN" altLang="en-US" sz="2400" dirty="0"/>
              <a:t>，之后的部分作为</a:t>
            </a:r>
            <a:r>
              <a:rPr lang="en-US" altLang="zh-CN" sz="2400" dirty="0"/>
              <a:t>value</a:t>
            </a:r>
            <a:r>
              <a:rPr lang="zh-CN" altLang="en-US" sz="2400" dirty="0"/>
              <a:t>（不包括</a:t>
            </a:r>
            <a:r>
              <a:rPr lang="en-US" altLang="zh-CN" sz="2400" dirty="0"/>
              <a:t>tab</a:t>
            </a:r>
            <a:r>
              <a:rPr lang="zh-CN" altLang="en-US" sz="2400" dirty="0"/>
              <a:t>符）。 </a:t>
            </a:r>
          </a:p>
          <a:p>
            <a:r>
              <a:rPr lang="zh-CN" altLang="en-US" sz="2400" dirty="0"/>
              <a:t>但是，用户可以自定义，可以指定分隔符是其他字符而不是默认的</a:t>
            </a:r>
            <a:r>
              <a:rPr lang="en-US" altLang="zh-CN" sz="2400" dirty="0"/>
              <a:t>tab</a:t>
            </a:r>
            <a:r>
              <a:rPr lang="zh-CN" altLang="en-US" sz="2400" dirty="0"/>
              <a:t>符，或者指定在第</a:t>
            </a:r>
            <a:r>
              <a:rPr lang="en-US" altLang="zh-CN" sz="2400" dirty="0"/>
              <a:t>n</a:t>
            </a:r>
            <a:r>
              <a:rPr lang="zh-CN" altLang="en-US" sz="2400" dirty="0"/>
              <a:t>（</a:t>
            </a:r>
            <a:r>
              <a:rPr lang="en-US" altLang="zh-CN" sz="2400" dirty="0"/>
              <a:t>n&gt;=1</a:t>
            </a:r>
            <a:r>
              <a:rPr lang="zh-CN" altLang="en-US" sz="2400" dirty="0"/>
              <a:t>）个分割符处分割而不是默认的第一个。例如： </a:t>
            </a:r>
            <a:endParaRPr lang="zh-CN" altLang="en-US" sz="2400" dirty="0">
              <a:effectLst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529054" y="188640"/>
            <a:ext cx="5976664" cy="620688"/>
          </a:xfrm>
        </p:spPr>
        <p:txBody>
          <a:bodyPr/>
          <a:lstStyle/>
          <a:p>
            <a:r>
              <a:rPr lang="zh-CN" altLang="en-US" dirty="0" smtClean="0"/>
              <a:t>自定义切分行形成</a:t>
            </a:r>
            <a:r>
              <a:rPr lang="en-US" altLang="zh-CN" dirty="0"/>
              <a:t>Key/Value</a:t>
            </a:r>
            <a:r>
              <a:rPr lang="zh-CN" altLang="en-US" dirty="0"/>
              <a:t>对</a:t>
            </a:r>
            <a:endParaRPr lang="en-US" altLang="zh-CN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588" y="4125476"/>
            <a:ext cx="7740860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71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525484" y="1268760"/>
            <a:ext cx="8078964" cy="3024336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sz="3900" b="1" dirty="0" smtClean="0"/>
              <a:t>二次排序，</a:t>
            </a:r>
            <a:r>
              <a:rPr lang="en-US" altLang="zh-CN" sz="3900" b="1" dirty="0" smtClean="0"/>
              <a:t>-</a:t>
            </a:r>
            <a:r>
              <a:rPr lang="en-US" altLang="zh-CN" sz="3900" b="1" dirty="0" err="1" smtClean="0"/>
              <a:t>partitioner</a:t>
            </a:r>
            <a:r>
              <a:rPr lang="en-US" altLang="zh-CN" sz="3900" b="1" dirty="0" smtClean="0"/>
              <a:t> </a:t>
            </a:r>
            <a:r>
              <a:rPr lang="en-US" altLang="zh-CN" sz="3900" b="1" dirty="0" err="1" smtClean="0"/>
              <a:t>org.apache.hadoop.mapred.lib.KeyFieldBasedPartitioner</a:t>
            </a:r>
            <a:r>
              <a:rPr lang="en-US" altLang="zh-CN" sz="3900" b="1" dirty="0" smtClean="0"/>
              <a:t> </a:t>
            </a:r>
            <a:r>
              <a:rPr lang="zh-CN" altLang="en-US" sz="3900" b="1" dirty="0" smtClean="0"/>
              <a:t>选项</a:t>
            </a:r>
            <a:endParaRPr lang="en-US" altLang="zh-CN" sz="3900" b="1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dirty="0" smtClean="0"/>
              <a:t>Hadoop</a:t>
            </a:r>
            <a:r>
              <a:rPr lang="zh-CN" altLang="en-US" dirty="0"/>
              <a:t>有一个工具类</a:t>
            </a:r>
            <a:r>
              <a:rPr lang="en-US" altLang="zh-CN" dirty="0" err="1"/>
              <a:t>org.apache.hadoop.mapred.lib.KeyFieldBasedPartitioner</a:t>
            </a:r>
            <a:r>
              <a:rPr lang="zh-CN" altLang="en-US" dirty="0"/>
              <a:t>， 它在应用程序中很有用。</a:t>
            </a:r>
            <a:r>
              <a:rPr lang="en-US" altLang="zh-CN" dirty="0"/>
              <a:t>Map/reduce</a:t>
            </a:r>
            <a:r>
              <a:rPr lang="zh-CN" altLang="en-US" dirty="0"/>
              <a:t>框架用这个类切分</a:t>
            </a:r>
            <a:r>
              <a:rPr lang="en-US" altLang="zh-CN" dirty="0"/>
              <a:t>map</a:t>
            </a:r>
            <a:r>
              <a:rPr lang="zh-CN" altLang="en-US" dirty="0"/>
              <a:t>的输出， 切分是基于</a:t>
            </a:r>
            <a:r>
              <a:rPr lang="en-US" altLang="zh-CN" dirty="0"/>
              <a:t>key</a:t>
            </a:r>
            <a:r>
              <a:rPr lang="zh-CN" altLang="en-US" dirty="0"/>
              <a:t>值的前缀，而不是整个</a:t>
            </a:r>
            <a:r>
              <a:rPr lang="en-US" altLang="zh-CN" dirty="0"/>
              <a:t>key</a:t>
            </a:r>
            <a:r>
              <a:rPr lang="zh-CN" altLang="en-US" dirty="0"/>
              <a:t>。例如： 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一个实用的</a:t>
            </a:r>
            <a:r>
              <a:rPr lang="en-US" altLang="zh-CN" dirty="0" err="1"/>
              <a:t>Partitioner</a:t>
            </a:r>
            <a:r>
              <a:rPr lang="zh-CN" altLang="en-US" dirty="0"/>
              <a:t>类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4437112"/>
            <a:ext cx="6515100" cy="195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55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525484" y="1268760"/>
            <a:ext cx="8078964" cy="2880320"/>
          </a:xfrm>
        </p:spPr>
        <p:txBody>
          <a:bodyPr>
            <a:normAutofit fontScale="92500"/>
          </a:bodyPr>
          <a:lstStyle/>
          <a:p>
            <a:r>
              <a:rPr lang="en-US" altLang="zh-CN" sz="2400" dirty="0"/>
              <a:t>Hadoop</a:t>
            </a:r>
            <a:r>
              <a:rPr lang="zh-CN" altLang="en-US" sz="2400" dirty="0"/>
              <a:t>有一个工具包“</a:t>
            </a:r>
            <a:r>
              <a:rPr lang="en-US" altLang="zh-CN" sz="2400" dirty="0" smtClean="0"/>
              <a:t>Aggregate</a:t>
            </a:r>
            <a:r>
              <a:rPr lang="zh-CN" altLang="en-US" sz="2400" dirty="0" smtClean="0"/>
              <a:t>”</a:t>
            </a:r>
            <a:r>
              <a:rPr lang="en-US" altLang="zh-CN" sz="2400" dirty="0"/>
              <a:t> “Aggregate”</a:t>
            </a:r>
            <a:r>
              <a:rPr lang="zh-CN" altLang="en-US" sz="2400" dirty="0"/>
              <a:t>提供一个特殊的</a:t>
            </a:r>
            <a:r>
              <a:rPr lang="en-US" altLang="zh-CN" sz="2400" dirty="0"/>
              <a:t>reducer</a:t>
            </a:r>
            <a:r>
              <a:rPr lang="zh-CN" altLang="en-US" sz="2400" dirty="0"/>
              <a:t>类和一个特殊的</a:t>
            </a:r>
            <a:r>
              <a:rPr lang="en-US" altLang="zh-CN" sz="2400" dirty="0"/>
              <a:t>combiner</a:t>
            </a:r>
            <a:r>
              <a:rPr lang="zh-CN" altLang="en-US" sz="2400" dirty="0"/>
              <a:t>类， 并且有一系列的“聚合器”（“</a:t>
            </a:r>
            <a:r>
              <a:rPr lang="en-US" altLang="zh-CN" sz="2400" dirty="0"/>
              <a:t>aggregator”</a:t>
            </a:r>
            <a:r>
              <a:rPr lang="zh-CN" altLang="en-US" sz="2400" dirty="0"/>
              <a:t>）（例如“</a:t>
            </a:r>
            <a:r>
              <a:rPr lang="en-US" altLang="zh-CN" sz="2400" dirty="0"/>
              <a:t>sum”</a:t>
            </a:r>
            <a:r>
              <a:rPr lang="zh-CN" altLang="en-US" sz="2400" dirty="0"/>
              <a:t>，“</a:t>
            </a:r>
            <a:r>
              <a:rPr lang="en-US" altLang="zh-CN" sz="2400" dirty="0"/>
              <a:t>max”</a:t>
            </a:r>
            <a:r>
              <a:rPr lang="zh-CN" altLang="en-US" sz="2400" dirty="0"/>
              <a:t>，“</a:t>
            </a:r>
            <a:r>
              <a:rPr lang="en-US" altLang="zh-CN" sz="2400" dirty="0"/>
              <a:t>min”</a:t>
            </a:r>
            <a:r>
              <a:rPr lang="zh-CN" altLang="en-US" sz="2400" dirty="0"/>
              <a:t>等）用于聚合一组</a:t>
            </a:r>
            <a:r>
              <a:rPr lang="en-US" altLang="zh-CN" sz="2400" dirty="0"/>
              <a:t>value</a:t>
            </a:r>
            <a:r>
              <a:rPr lang="zh-CN" altLang="en-US" sz="2400" dirty="0"/>
              <a:t>的序列。 用户可以使用</a:t>
            </a:r>
            <a:r>
              <a:rPr lang="en-US" altLang="zh-CN" sz="2400" dirty="0"/>
              <a:t>Aggregate</a:t>
            </a:r>
            <a:r>
              <a:rPr lang="zh-CN" altLang="en-US" sz="2400" dirty="0"/>
              <a:t>定义一个</a:t>
            </a:r>
            <a:r>
              <a:rPr lang="en-US" altLang="zh-CN" sz="2400" dirty="0"/>
              <a:t>mapper</a:t>
            </a:r>
            <a:r>
              <a:rPr lang="zh-CN" altLang="en-US" sz="2400" dirty="0"/>
              <a:t>插件类， 这个类用于为</a:t>
            </a:r>
            <a:r>
              <a:rPr lang="en-US" altLang="zh-CN" sz="2400" dirty="0"/>
              <a:t>mapper</a:t>
            </a:r>
            <a:r>
              <a:rPr lang="zh-CN" altLang="en-US" sz="2400" dirty="0"/>
              <a:t>输入的每个</a:t>
            </a:r>
            <a:r>
              <a:rPr lang="en-US" altLang="zh-CN" sz="2400" dirty="0"/>
              <a:t>key/value</a:t>
            </a:r>
            <a:r>
              <a:rPr lang="zh-CN" altLang="en-US" sz="2400" dirty="0"/>
              <a:t>对产生“可聚合项”。 </a:t>
            </a:r>
            <a:r>
              <a:rPr lang="en-US" altLang="zh-CN" sz="2400" dirty="0"/>
              <a:t>combiner/reducer</a:t>
            </a:r>
            <a:r>
              <a:rPr lang="zh-CN" altLang="en-US" sz="2400" dirty="0"/>
              <a:t>利用适当的聚合器聚合这些可聚合项。 </a:t>
            </a:r>
          </a:p>
          <a:p>
            <a:r>
              <a:rPr lang="zh-CN" altLang="en-US" sz="2400" dirty="0"/>
              <a:t>要使用</a:t>
            </a:r>
            <a:r>
              <a:rPr lang="en-US" altLang="zh-CN" sz="2400" dirty="0"/>
              <a:t>Aggregate</a:t>
            </a:r>
            <a:r>
              <a:rPr lang="zh-CN" altLang="en-US" sz="2400" dirty="0"/>
              <a:t>，只需指定“</a:t>
            </a:r>
            <a:r>
              <a:rPr lang="en-US" altLang="zh-CN" sz="2400" dirty="0"/>
              <a:t>-reducer aggregate”</a:t>
            </a:r>
            <a:r>
              <a:rPr lang="zh-CN" altLang="en-US" sz="2400" dirty="0"/>
              <a:t>：</a:t>
            </a:r>
          </a:p>
          <a:p>
            <a:pPr marL="0" indent="0">
              <a:buNone/>
            </a:pPr>
            <a:endParaRPr lang="zh-CN" altLang="en-US" sz="24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Hadoop</a:t>
            </a:r>
            <a:r>
              <a:rPr lang="zh-CN" altLang="en-US" dirty="0"/>
              <a:t>聚合功能包的使用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374" y="4153272"/>
            <a:ext cx="7490901" cy="17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92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525484" y="1268760"/>
            <a:ext cx="8078964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400" dirty="0" smtClean="0"/>
              <a:t>实验目的：</a:t>
            </a:r>
            <a:endParaRPr lang="en-US" altLang="zh-CN" sz="2400" dirty="0" smtClean="0"/>
          </a:p>
          <a:p>
            <a:pPr marL="0" indent="0">
              <a:buNone/>
            </a:pPr>
            <a:r>
              <a:rPr lang="en-US" altLang="zh-CN" sz="2400" dirty="0"/>
              <a:t>1</a:t>
            </a:r>
            <a:r>
              <a:rPr lang="en-US" altLang="zh-CN" sz="2400" dirty="0" smtClean="0"/>
              <a:t>. </a:t>
            </a:r>
            <a:r>
              <a:rPr lang="zh-CN" altLang="en-US" sz="2400" dirty="0" smtClean="0"/>
              <a:t>熟悉</a:t>
            </a:r>
            <a:r>
              <a:rPr lang="en-US" altLang="zh-CN" sz="2400" dirty="0"/>
              <a:t>Hadoop Streaming</a:t>
            </a:r>
            <a:r>
              <a:rPr lang="zh-CN" altLang="en-US" sz="2400" dirty="0"/>
              <a:t>工具及相关指令</a:t>
            </a:r>
          </a:p>
          <a:p>
            <a:pPr marL="0" indent="0">
              <a:buNone/>
            </a:pPr>
            <a:r>
              <a:rPr lang="en-US" altLang="zh-CN" sz="2400" dirty="0"/>
              <a:t>2</a:t>
            </a:r>
            <a:r>
              <a:rPr lang="en-US" altLang="zh-CN" sz="2400" dirty="0" smtClean="0"/>
              <a:t>. </a:t>
            </a:r>
            <a:r>
              <a:rPr lang="zh-CN" altLang="en-US" sz="2400" dirty="0" smtClean="0"/>
              <a:t>利用</a:t>
            </a:r>
            <a:r>
              <a:rPr lang="zh-CN" altLang="en-US" sz="2400" dirty="0"/>
              <a:t>非</a:t>
            </a:r>
            <a:r>
              <a:rPr lang="en-US" altLang="zh-CN" sz="2400" dirty="0"/>
              <a:t>java</a:t>
            </a:r>
            <a:r>
              <a:rPr lang="zh-CN" altLang="en-US" sz="2400" dirty="0"/>
              <a:t>语言进行</a:t>
            </a:r>
            <a:r>
              <a:rPr lang="en-US" altLang="zh-CN" sz="2400" dirty="0" err="1"/>
              <a:t>MapReduce</a:t>
            </a:r>
            <a:r>
              <a:rPr lang="zh-CN" altLang="en-US" sz="2400" dirty="0" smtClean="0"/>
              <a:t>编程</a:t>
            </a:r>
            <a:endParaRPr lang="en-US" altLang="zh-CN" sz="2400" dirty="0" smtClean="0"/>
          </a:p>
          <a:p>
            <a:pPr marL="0" indent="0">
              <a:buNone/>
            </a:pPr>
            <a:endParaRPr lang="zh-CN" altLang="en-US" sz="2400" dirty="0"/>
          </a:p>
          <a:p>
            <a:pPr marL="0" indent="0">
              <a:buNone/>
            </a:pPr>
            <a:r>
              <a:rPr lang="zh-CN" altLang="en-US" sz="2400" dirty="0" smtClean="0"/>
              <a:t>实验内容：</a:t>
            </a:r>
            <a:endParaRPr lang="en-US" altLang="zh-CN" sz="2400" dirty="0" smtClean="0"/>
          </a:p>
          <a:p>
            <a:pPr marL="457200" indent="-457200">
              <a:buAutoNum type="arabicPeriod"/>
            </a:pPr>
            <a:r>
              <a:rPr lang="zh-CN" altLang="en-US" sz="2400" dirty="0" smtClean="0"/>
              <a:t>利用</a:t>
            </a:r>
            <a:r>
              <a:rPr lang="en-US" altLang="zh-CN" sz="2400" dirty="0"/>
              <a:t>Hadoop Streaming</a:t>
            </a:r>
            <a:r>
              <a:rPr lang="zh-CN" altLang="en-US" sz="2400" dirty="0"/>
              <a:t>实现单词统计</a:t>
            </a:r>
            <a:r>
              <a:rPr lang="en-US" altLang="zh-CN" sz="2400" dirty="0" err="1" smtClean="0"/>
              <a:t>WordCount</a:t>
            </a:r>
            <a:endParaRPr lang="en-US" altLang="zh-CN" sz="2400" dirty="0" smtClean="0"/>
          </a:p>
          <a:p>
            <a:pPr marL="457200" indent="-457200">
              <a:buAutoNum type="arabicPeriod"/>
            </a:pPr>
            <a:endParaRPr lang="en-US" altLang="zh-CN" sz="2400" dirty="0"/>
          </a:p>
          <a:p>
            <a:pPr marL="457200" indent="-457200">
              <a:buAutoNum type="arabicPeriod"/>
            </a:pPr>
            <a:endParaRPr lang="en-US" altLang="zh-CN" sz="2400" dirty="0" smtClean="0"/>
          </a:p>
          <a:p>
            <a:pPr marL="457200" indent="-457200">
              <a:buAutoNum type="arabicPeriod"/>
            </a:pPr>
            <a:endParaRPr lang="en-US" altLang="zh-CN" sz="2400" dirty="0"/>
          </a:p>
          <a:p>
            <a:pPr marL="457200" indent="-457200">
              <a:buAutoNum type="arabicPeriod"/>
            </a:pPr>
            <a:endParaRPr lang="zh-CN" altLang="en-US" sz="24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0" y="188640"/>
            <a:ext cx="6480175" cy="620688"/>
          </a:xfrm>
        </p:spPr>
        <p:txBody>
          <a:bodyPr/>
          <a:lstStyle/>
          <a:p>
            <a:r>
              <a:rPr lang="en-US" altLang="zh-CN" dirty="0" smtClean="0"/>
              <a:t>Hadoop</a:t>
            </a:r>
            <a:r>
              <a:rPr lang="zh-CN" altLang="en-US" dirty="0" smtClean="0"/>
              <a:t> </a:t>
            </a:r>
            <a:r>
              <a:rPr lang="en-US" altLang="zh-CN" dirty="0" smtClean="0"/>
              <a:t>Streaming </a:t>
            </a:r>
            <a:r>
              <a:rPr lang="zh-CN" altLang="en-US" dirty="0" smtClean="0"/>
              <a:t>编程实际操作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985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6358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525484" y="1268760"/>
            <a:ext cx="8078964" cy="388843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/>
              <a:t>是什么</a:t>
            </a:r>
            <a:endParaRPr lang="en-US" altLang="zh-CN" sz="2800" dirty="0" smtClean="0"/>
          </a:p>
          <a:p>
            <a:pPr lvl="1">
              <a:lnSpc>
                <a:spcPct val="120000"/>
              </a:lnSpc>
            </a:pPr>
            <a:r>
              <a:rPr lang="en-US" altLang="zh-CN" sz="2400" dirty="0"/>
              <a:t>Hadoop streaming</a:t>
            </a:r>
            <a:r>
              <a:rPr lang="zh-CN" altLang="en-US" sz="2400" dirty="0"/>
              <a:t>是</a:t>
            </a:r>
            <a:r>
              <a:rPr lang="en-US" altLang="zh-CN" sz="2400" dirty="0"/>
              <a:t>Hadoop</a:t>
            </a:r>
            <a:r>
              <a:rPr lang="zh-CN" altLang="en-US" sz="2400" dirty="0"/>
              <a:t>的一个</a:t>
            </a:r>
            <a:r>
              <a:rPr lang="zh-CN" altLang="en-US" sz="2400" dirty="0" smtClean="0"/>
              <a:t>工具、</a:t>
            </a:r>
            <a:endParaRPr lang="en-US" altLang="zh-CN" sz="2400" dirty="0" smtClean="0"/>
          </a:p>
          <a:p>
            <a:pPr lvl="1">
              <a:lnSpc>
                <a:spcPct val="120000"/>
              </a:lnSpc>
            </a:pPr>
            <a:r>
              <a:rPr lang="en-US" altLang="zh-CN" sz="2400" dirty="0"/>
              <a:t>Streaming</a:t>
            </a:r>
            <a:r>
              <a:rPr lang="zh-CN" altLang="en-US" sz="2400" dirty="0"/>
              <a:t>框架允许任何程序语言实现的程序在</a:t>
            </a:r>
            <a:r>
              <a:rPr lang="en-US" altLang="zh-CN" sz="2400" dirty="0" err="1"/>
              <a:t>Hadoop</a:t>
            </a:r>
            <a:r>
              <a:rPr lang="en-US" altLang="zh-CN" sz="2400" dirty="0"/>
              <a:t> </a:t>
            </a:r>
            <a:r>
              <a:rPr lang="en-US" altLang="zh-CN" sz="2400" dirty="0" err="1"/>
              <a:t>MapReduce</a:t>
            </a:r>
            <a:r>
              <a:rPr lang="zh-CN" altLang="en-US" sz="2400" dirty="0"/>
              <a:t>中</a:t>
            </a:r>
            <a:r>
              <a:rPr lang="zh-CN" altLang="en-US" sz="2400" dirty="0" smtClean="0"/>
              <a:t>使用</a:t>
            </a:r>
            <a:endParaRPr lang="en-US" altLang="zh-CN" sz="2400" dirty="0" smtClean="0"/>
          </a:p>
          <a:p>
            <a:pPr lvl="1">
              <a:lnSpc>
                <a:spcPct val="120000"/>
              </a:lnSpc>
            </a:pPr>
            <a:r>
              <a:rPr lang="zh-CN" altLang="en-US" sz="2400" dirty="0"/>
              <a:t>对于</a:t>
            </a:r>
            <a:r>
              <a:rPr lang="en-US" altLang="zh-CN" sz="2400" dirty="0" err="1"/>
              <a:t>hadoop</a:t>
            </a:r>
            <a:r>
              <a:rPr lang="zh-CN" altLang="en-US" sz="2400" dirty="0"/>
              <a:t>的扩展性意义</a:t>
            </a:r>
            <a:r>
              <a:rPr lang="zh-CN" altLang="en-US" sz="2400" dirty="0" smtClean="0"/>
              <a:t>重大</a:t>
            </a:r>
            <a:endParaRPr lang="en-US" altLang="zh-CN" sz="2400" dirty="0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Hadoop Streaming</a:t>
            </a:r>
            <a:r>
              <a:rPr lang="zh-CN" altLang="en-US" dirty="0" smtClean="0"/>
              <a:t>简介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9769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323528" y="1124744"/>
            <a:ext cx="8150972" cy="3888432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sz="2400" b="1" dirty="0" smtClean="0"/>
              <a:t>开发效率高，便于移植</a:t>
            </a:r>
            <a:endParaRPr lang="en-US" altLang="zh-CN" sz="2400" b="1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2000" dirty="0" smtClean="0"/>
              <a:t>     只要</a:t>
            </a:r>
            <a:r>
              <a:rPr lang="zh-CN" altLang="en-US" sz="2000" dirty="0"/>
              <a:t>按照标准输入输出格式进行编程，就可以满足</a:t>
            </a:r>
            <a:r>
              <a:rPr lang="en-US" altLang="zh-CN" sz="2000" dirty="0" err="1"/>
              <a:t>hadoop</a:t>
            </a:r>
            <a:r>
              <a:rPr lang="zh-CN" altLang="en-US" sz="2000" dirty="0"/>
              <a:t>要求。因此单机程序稍加改动就可以在集群上进行使用。 同样便于测试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2000" dirty="0" smtClean="0"/>
              <a:t>     只要</a:t>
            </a:r>
            <a:r>
              <a:rPr lang="zh-CN" altLang="en-US" sz="2000" dirty="0"/>
              <a:t>按照 </a:t>
            </a:r>
            <a:r>
              <a:rPr lang="en-US" altLang="zh-CN" sz="2000" dirty="0"/>
              <a:t>cat input | mapper | sort | reducer &gt; output </a:t>
            </a:r>
            <a:r>
              <a:rPr lang="zh-CN" altLang="en-US" sz="2000" dirty="0"/>
              <a:t>进行单机测试即可。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2000" dirty="0" smtClean="0"/>
              <a:t>      如果</a:t>
            </a:r>
            <a:r>
              <a:rPr lang="zh-CN" altLang="en-US" sz="2000" dirty="0"/>
              <a:t>单机测试通过，大多数情况是可以在集群上成功运行的，只要控制好内存就好了。</a:t>
            </a:r>
            <a:endParaRPr lang="en-US" altLang="zh-CN" sz="20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2000" dirty="0"/>
              <a:t> </a:t>
            </a:r>
            <a:r>
              <a:rPr lang="zh-CN" altLang="en-US" sz="2400" b="1" dirty="0" smtClean="0"/>
              <a:t>提高</a:t>
            </a:r>
            <a:r>
              <a:rPr lang="zh-CN" altLang="en-US" sz="2400" b="1" dirty="0"/>
              <a:t>程序效率</a:t>
            </a:r>
            <a:endParaRPr lang="en-US" altLang="zh-CN" sz="2400" b="1" dirty="0"/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2000" dirty="0" smtClean="0"/>
              <a:t>     有些</a:t>
            </a:r>
            <a:r>
              <a:rPr lang="zh-CN" altLang="en-US" sz="2000" dirty="0"/>
              <a:t>程序对内存要求较高，如果用</a:t>
            </a:r>
            <a:r>
              <a:rPr lang="en-US" altLang="zh-CN" sz="2000" dirty="0"/>
              <a:t>java</a:t>
            </a:r>
            <a:r>
              <a:rPr lang="zh-CN" altLang="en-US" sz="2000" dirty="0"/>
              <a:t>控制内存毕竟不如</a:t>
            </a:r>
            <a:r>
              <a:rPr lang="en-US" altLang="zh-CN" sz="2000" dirty="0"/>
              <a:t>C/C++</a:t>
            </a:r>
            <a:r>
              <a:rPr lang="zh-CN" altLang="en-US" sz="2000" dirty="0"/>
              <a:t>。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539750" y="203624"/>
            <a:ext cx="6537933" cy="575750"/>
          </a:xfrm>
        </p:spPr>
        <p:txBody>
          <a:bodyPr/>
          <a:lstStyle/>
          <a:p>
            <a:r>
              <a:rPr lang="en-US" altLang="zh-CN" dirty="0" smtClean="0"/>
              <a:t>Hadoop Streaming </a:t>
            </a:r>
            <a:r>
              <a:rPr lang="zh-CN" altLang="en-US" dirty="0" smtClean="0"/>
              <a:t>优点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510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539750" y="1988840"/>
            <a:ext cx="7704658" cy="2808312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altLang="zh-CN" sz="1800" dirty="0"/>
              <a:t> </a:t>
            </a:r>
            <a:r>
              <a:rPr lang="en-US" altLang="zh-CN" sz="2400" dirty="0"/>
              <a:t>Hadoop Streaming</a:t>
            </a:r>
            <a:r>
              <a:rPr lang="zh-CN" altLang="en-US" sz="2400" dirty="0"/>
              <a:t>默认只能处理文本数据，无法直接对二进制数据进行处理 </a:t>
            </a:r>
          </a:p>
          <a:p>
            <a:pPr>
              <a:lnSpc>
                <a:spcPct val="110000"/>
              </a:lnSpc>
            </a:pPr>
            <a:r>
              <a:rPr lang="zh-CN" altLang="en-US" sz="2400" dirty="0"/>
              <a:t>  </a:t>
            </a:r>
            <a:r>
              <a:rPr lang="en-US" altLang="zh-CN" sz="2400" dirty="0" smtClean="0"/>
              <a:t>Streaming</a:t>
            </a:r>
            <a:r>
              <a:rPr lang="zh-CN" altLang="en-US" sz="2400" dirty="0"/>
              <a:t>中的</a:t>
            </a:r>
            <a:r>
              <a:rPr lang="en-US" altLang="zh-CN" sz="2400" dirty="0"/>
              <a:t>mapper</a:t>
            </a:r>
            <a:r>
              <a:rPr lang="zh-CN" altLang="en-US" sz="2400" dirty="0"/>
              <a:t>和</a:t>
            </a:r>
            <a:r>
              <a:rPr lang="en-US" altLang="zh-CN" sz="2400" dirty="0"/>
              <a:t>reducer</a:t>
            </a:r>
            <a:r>
              <a:rPr lang="zh-CN" altLang="en-US" sz="2400" dirty="0"/>
              <a:t>默认只能向标准输出写数据，不能方便地处理多路输出 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Hadoop Streaming </a:t>
            </a:r>
            <a:r>
              <a:rPr lang="zh-CN" altLang="en-US" dirty="0" smtClean="0"/>
              <a:t>缺点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43231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1835697" y="980728"/>
            <a:ext cx="4824536" cy="5323331"/>
          </a:xfrm>
          <a:prstGeom prst="rect">
            <a:avLst/>
          </a:prstGeom>
        </p:spPr>
      </p:pic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Hadoop Streaming</a:t>
            </a:r>
            <a:r>
              <a:rPr lang="zh-CN" altLang="en-US" dirty="0" smtClean="0"/>
              <a:t>具体参数介绍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51866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1735931" y="1408906"/>
            <a:ext cx="5657850" cy="4543425"/>
          </a:xfrm>
          <a:prstGeom prst="rect">
            <a:avLst/>
          </a:prstGeom>
        </p:spPr>
      </p:pic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err="1"/>
              <a:t>Hadoop</a:t>
            </a:r>
            <a:r>
              <a:rPr lang="en-US" altLang="zh-CN" dirty="0"/>
              <a:t> </a:t>
            </a:r>
            <a:r>
              <a:rPr lang="en-US" altLang="zh-CN" dirty="0" smtClean="0"/>
              <a:t>Streaming</a:t>
            </a:r>
            <a:r>
              <a:rPr lang="zh-CN" altLang="en-US" dirty="0" smtClean="0"/>
              <a:t>作业参数</a:t>
            </a:r>
            <a:r>
              <a:rPr lang="zh-CN" altLang="en-US" dirty="0"/>
              <a:t>介绍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7499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提纲</a:t>
            </a:r>
            <a:endParaRPr lang="zh-CN" altLang="en-US" dirty="0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102532" y="1434367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6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sz="24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8" name="TextBox 3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Hadoop Streaming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简介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Group 15"/>
          <p:cNvGrpSpPr>
            <a:grpSpLocks/>
          </p:cNvGrpSpPr>
          <p:nvPr/>
        </p:nvGrpSpPr>
        <p:grpSpPr bwMode="auto">
          <a:xfrm>
            <a:off x="1102532" y="2583129"/>
            <a:ext cx="6807852" cy="653547"/>
            <a:chOff x="0" y="0"/>
            <a:chExt cx="7287686" cy="685502"/>
          </a:xfrm>
          <a:solidFill>
            <a:schemeClr val="accent2"/>
          </a:solidFill>
        </p:grpSpPr>
        <p:sp>
          <p:nvSpPr>
            <p:cNvPr id="10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2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2" name="TextBox 127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Streaming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工作原理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" name="Group 19"/>
          <p:cNvGrpSpPr>
            <a:grpSpLocks/>
          </p:cNvGrpSpPr>
          <p:nvPr/>
        </p:nvGrpSpPr>
        <p:grpSpPr bwMode="auto">
          <a:xfrm>
            <a:off x="1102532" y="3610479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4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3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6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Streaming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选项与用法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7" name="Group 19"/>
          <p:cNvGrpSpPr>
            <a:grpSpLocks/>
          </p:cNvGrpSpPr>
          <p:nvPr/>
        </p:nvGrpSpPr>
        <p:grpSpPr bwMode="auto">
          <a:xfrm>
            <a:off x="1102532" y="4699290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8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9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20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其他例子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964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Streaming</a:t>
            </a:r>
            <a:r>
              <a:rPr lang="zh-CN" altLang="en-US" dirty="0" smtClean="0"/>
              <a:t>工作原理</a:t>
            </a:r>
            <a:endParaRPr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255419" y="4149080"/>
            <a:ext cx="8244408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在上面的例子里，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mapper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和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reducer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都是可执行文件，它们从标准输入读入数据（一行一行读）， 并把计算结果发给标准输出。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Streaming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工具会创建一个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Map/Reduce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作业， 并把它发送给合适的集群，同时监视这个作业的整个执行过程。 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streaming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的原理其实很简单，就是通过标准输入输出管道来让用户的程序和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Hadoop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框架进行数据传输以及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通信。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247883" y="1196752"/>
            <a:ext cx="82444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1400" dirty="0" err="1">
                <a:latin typeface="微软雅黑" pitchFamily="34" charset="-122"/>
                <a:ea typeface="微软雅黑" pitchFamily="34" charset="-122"/>
              </a:rPr>
              <a:t>Hadoop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 streaming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是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</a:rPr>
              <a:t>Hadoop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的一个工具， 它帮助用户创建和运行一类特殊的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map/reduce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作业， 这些特殊的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map/reduce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作业是由一些可执行文件或脚本文件充当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mapper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或者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reducer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例如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：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     $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HADOOP_HOME/bin/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</a:rPr>
              <a:t>hadoop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 jar $HADOOP_HOME/hadoop-streaming.jar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\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       -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input 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</a:rPr>
              <a:t>myInputDirs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\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       -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output 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</a:rPr>
              <a:t>myOutputDir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 \ 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       -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mapper /bin/cat \ 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       -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reducer /bin/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</a:rPr>
              <a:t>wc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792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演示文稿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演示文稿2</Template>
  <TotalTime>3179</TotalTime>
  <Words>1094</Words>
  <Application>Microsoft Office PowerPoint</Application>
  <PresentationFormat>On-screen Show (4:3)</PresentationFormat>
  <Paragraphs>120</Paragraphs>
  <Slides>24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8" baseType="lpstr">
      <vt:lpstr>Arial Unicode MS</vt:lpstr>
      <vt:lpstr>方正大黑简体</vt:lpstr>
      <vt:lpstr>黑体</vt:lpstr>
      <vt:lpstr>华文行楷</vt:lpstr>
      <vt:lpstr>华文楷体</vt:lpstr>
      <vt:lpstr>宋体</vt:lpstr>
      <vt:lpstr>微软雅黑</vt:lpstr>
      <vt:lpstr>Arial</vt:lpstr>
      <vt:lpstr>Arial Black</vt:lpstr>
      <vt:lpstr>Calibri</vt:lpstr>
      <vt:lpstr>Corbel</vt:lpstr>
      <vt:lpstr>Franklin Gothic Book</vt:lpstr>
      <vt:lpstr>Wingdings</vt:lpstr>
      <vt:lpstr>演示文稿2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sugon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用户47</dc:creator>
  <cp:lastModifiedBy>Fara YANG</cp:lastModifiedBy>
  <cp:revision>206</cp:revision>
  <dcterms:created xsi:type="dcterms:W3CDTF">2011-03-28T03:13:39Z</dcterms:created>
  <dcterms:modified xsi:type="dcterms:W3CDTF">2017-07-10T06:34:41Z</dcterms:modified>
</cp:coreProperties>
</file>