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7"/>
  </p:notesMasterIdLst>
  <p:handoutMasterIdLst>
    <p:handoutMasterId r:id="rId48"/>
  </p:handoutMasterIdLst>
  <p:sldIdLst>
    <p:sldId id="296" r:id="rId2"/>
    <p:sldId id="350" r:id="rId3"/>
    <p:sldId id="381" r:id="rId4"/>
    <p:sldId id="384" r:id="rId5"/>
    <p:sldId id="383" r:id="rId6"/>
    <p:sldId id="382" r:id="rId7"/>
    <p:sldId id="380" r:id="rId8"/>
    <p:sldId id="385" r:id="rId9"/>
    <p:sldId id="391" r:id="rId10"/>
    <p:sldId id="390" r:id="rId11"/>
    <p:sldId id="373" r:id="rId12"/>
    <p:sldId id="376" r:id="rId13"/>
    <p:sldId id="374" r:id="rId14"/>
    <p:sldId id="375" r:id="rId15"/>
    <p:sldId id="310" r:id="rId16"/>
    <p:sldId id="351" r:id="rId17"/>
    <p:sldId id="322" r:id="rId18"/>
    <p:sldId id="324" r:id="rId19"/>
    <p:sldId id="325" r:id="rId20"/>
    <p:sldId id="326" r:id="rId21"/>
    <p:sldId id="327" r:id="rId22"/>
    <p:sldId id="329" r:id="rId23"/>
    <p:sldId id="332" r:id="rId24"/>
    <p:sldId id="333" r:id="rId25"/>
    <p:sldId id="337" r:id="rId26"/>
    <p:sldId id="339" r:id="rId27"/>
    <p:sldId id="340" r:id="rId28"/>
    <p:sldId id="341" r:id="rId29"/>
    <p:sldId id="343" r:id="rId30"/>
    <p:sldId id="345" r:id="rId31"/>
    <p:sldId id="346" r:id="rId32"/>
    <p:sldId id="352" r:id="rId33"/>
    <p:sldId id="378" r:id="rId34"/>
    <p:sldId id="392" r:id="rId35"/>
    <p:sldId id="377" r:id="rId36"/>
    <p:sldId id="358" r:id="rId37"/>
    <p:sldId id="359" r:id="rId38"/>
    <p:sldId id="360" r:id="rId39"/>
    <p:sldId id="361" r:id="rId40"/>
    <p:sldId id="362" r:id="rId41"/>
    <p:sldId id="364" r:id="rId42"/>
    <p:sldId id="365" r:id="rId43"/>
    <p:sldId id="366" r:id="rId44"/>
    <p:sldId id="367" r:id="rId45"/>
    <p:sldId id="287" r:id="rId46"/>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85808"/>
    <a:srgbClr val="170B01"/>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75DCB02-9BB8-47FD-8907-85C794F793BA}" styleName="主题样式 1 - 强调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91EBBBCC-DAD2-459C-BE2E-F6DE35CF9A28}" styleName="深色样式 2 - 强调 3/强调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50" autoAdjust="0"/>
    <p:restoredTop sz="83202" autoAdjust="0"/>
  </p:normalViewPr>
  <p:slideViewPr>
    <p:cSldViewPr>
      <p:cViewPr varScale="1">
        <p:scale>
          <a:sx n="71" d="100"/>
          <a:sy n="71" d="100"/>
        </p:scale>
        <p:origin x="918"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20880"/>
    </p:cViewPr>
  </p:sorterViewPr>
  <p:notesViewPr>
    <p:cSldViewPr>
      <p:cViewPr varScale="1">
        <p:scale>
          <a:sx n="52" d="100"/>
          <a:sy n="52" d="100"/>
        </p:scale>
        <p:origin x="2680" y="5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oleObject" Target="file:///D:\&#20854;&#20182;&#36164;&#26009;\&#22823;&#25968;&#25454;&#34892;&#19994;&#36164;&#26009;\&#25968;&#25454;&#22270;&#34920;.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HAPPYBIGBEN\Downloads\&#25991;&#20214;\&#22269;&#23478;&#19982;&#25919;&#24220;final.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D:\&#35838;&#39064;&#30003;&#35831;\1.%20863&#20869;&#23384;&#35745;&#31639;&#35838;&#39064;\&#26032;&#24314;%20Microsoft%20Excel%20&#24037;&#20316;&#34920;.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cap="all" spc="5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dirty="0">
                <a:latin typeface="Times New Roman" panose="02020603050405020304" pitchFamily="18" charset="0"/>
                <a:cs typeface="Times New Roman" panose="02020603050405020304" pitchFamily="18" charset="0"/>
              </a:rPr>
              <a:t>2014</a:t>
            </a:r>
            <a:r>
              <a:rPr lang="zh-CN" dirty="0">
                <a:latin typeface="Times New Roman" panose="02020603050405020304" pitchFamily="18" charset="0"/>
                <a:cs typeface="Times New Roman" panose="02020603050405020304" pitchFamily="18" charset="0"/>
              </a:rPr>
              <a:t>年中国大数据市场</a:t>
            </a:r>
            <a:r>
              <a:rPr lang="zh-CN" dirty="0" smtClean="0">
                <a:latin typeface="Times New Roman" panose="02020603050405020304" pitchFamily="18" charset="0"/>
                <a:cs typeface="Times New Roman" panose="02020603050405020304" pitchFamily="18" charset="0"/>
              </a:rPr>
              <a:t>行业</a:t>
            </a:r>
            <a:r>
              <a:rPr lang="zh-CN" altLang="en-US" dirty="0" smtClean="0">
                <a:latin typeface="Times New Roman" panose="02020603050405020304" pitchFamily="18" charset="0"/>
                <a:cs typeface="Times New Roman" panose="02020603050405020304" pitchFamily="18" charset="0"/>
              </a:rPr>
              <a:t>投资比例</a:t>
            </a:r>
            <a:endParaRPr lang="zh-CN" dirty="0">
              <a:latin typeface="Times New Roman" panose="02020603050405020304" pitchFamily="18" charset="0"/>
              <a:cs typeface="Times New Roman" panose="02020603050405020304" pitchFamily="18" charset="0"/>
            </a:endParaRPr>
          </a:p>
        </c:rich>
      </c:tx>
      <c:layout/>
      <c:overlay val="0"/>
      <c:spPr>
        <a:noFill/>
        <a:ln>
          <a:noFill/>
        </a:ln>
        <a:effectLst/>
      </c:spPr>
      <c:txPr>
        <a:bodyPr rot="0" spcFirstLastPara="1" vertOverflow="ellipsis" vert="horz" wrap="square" anchor="ctr" anchorCtr="1"/>
        <a:lstStyle/>
        <a:p>
          <a:pPr>
            <a:defRPr sz="1400" b="1" i="0" u="none" strike="noStrike" kern="1200" cap="all" spc="5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zh-CN"/>
        </a:p>
      </c:txPr>
    </c:title>
    <c:autoTitleDeleted val="0"/>
    <c:plotArea>
      <c:layout/>
      <c:doughnutChart>
        <c:varyColors val="1"/>
        <c:ser>
          <c:idx val="0"/>
          <c:order val="0"/>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xmlns:c16r2="http://schemas.microsoft.com/office/drawing/2015/06/chart">
              <c:ext xmlns:c16="http://schemas.microsoft.com/office/drawing/2014/chart" uri="{C3380CC4-5D6E-409C-BE32-E72D297353CC}">
                <c16:uniqueId val="{00000001-4B90-435B-AD5C-78D424D9CC75}"/>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xmlns:c16r2="http://schemas.microsoft.com/office/drawing/2015/06/chart">
              <c:ext xmlns:c16="http://schemas.microsoft.com/office/drawing/2014/chart" uri="{C3380CC4-5D6E-409C-BE32-E72D297353CC}">
                <c16:uniqueId val="{00000003-4B90-435B-AD5C-78D424D9CC75}"/>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xmlns:c16r2="http://schemas.microsoft.com/office/drawing/2015/06/chart">
              <c:ext xmlns:c16="http://schemas.microsoft.com/office/drawing/2014/chart" uri="{C3380CC4-5D6E-409C-BE32-E72D297353CC}">
                <c16:uniqueId val="{00000005-4B90-435B-AD5C-78D424D9CC75}"/>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xmlns:c16r2="http://schemas.microsoft.com/office/drawing/2015/06/chart">
              <c:ext xmlns:c16="http://schemas.microsoft.com/office/drawing/2014/chart" uri="{C3380CC4-5D6E-409C-BE32-E72D297353CC}">
                <c16:uniqueId val="{00000007-4B90-435B-AD5C-78D424D9CC75}"/>
              </c:ext>
            </c:extLst>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xmlns:c16r2="http://schemas.microsoft.com/office/drawing/2015/06/chart">
              <c:ext xmlns:c16="http://schemas.microsoft.com/office/drawing/2014/chart" uri="{C3380CC4-5D6E-409C-BE32-E72D297353CC}">
                <c16:uniqueId val="{00000009-4B90-435B-AD5C-78D424D9CC75}"/>
              </c:ext>
            </c:extLst>
          </c:dPt>
          <c:dPt>
            <c:idx val="5"/>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xmlns:c16r2="http://schemas.microsoft.com/office/drawing/2015/06/chart">
              <c:ext xmlns:c16="http://schemas.microsoft.com/office/drawing/2014/chart" uri="{C3380CC4-5D6E-409C-BE32-E72D297353CC}">
                <c16:uniqueId val="{0000000B-4B90-435B-AD5C-78D424D9CC75}"/>
              </c:ext>
            </c:extLst>
          </c:dPt>
          <c:dPt>
            <c:idx val="6"/>
            <c:bubble3D val="0"/>
            <c:spPr>
              <a:solidFill>
                <a:schemeClr val="accent1">
                  <a:lumMod val="60000"/>
                </a:schemeClr>
              </a:solidFill>
              <a:ln>
                <a:noFill/>
              </a:ln>
              <a:effectLst/>
              <a:scene3d>
                <a:camera prst="orthographicFront"/>
                <a:lightRig rig="brightRoom" dir="t"/>
              </a:scene3d>
              <a:sp3d prstMaterial="flat">
                <a:bevelT w="50800" h="101600" prst="angle"/>
                <a:contourClr>
                  <a:srgbClr val="000000"/>
                </a:contourClr>
              </a:sp3d>
            </c:spPr>
            <c:extLst xmlns:c16r2="http://schemas.microsoft.com/office/drawing/2015/06/chart">
              <c:ext xmlns:c16="http://schemas.microsoft.com/office/drawing/2014/chart" uri="{C3380CC4-5D6E-409C-BE32-E72D297353CC}">
                <c16:uniqueId val="{0000000D-4B90-435B-AD5C-78D424D9CC75}"/>
              </c:ext>
            </c:extLst>
          </c:dPt>
          <c:dLbls>
            <c:numFmt formatCode="0.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lt1"/>
                    </a:solidFill>
                    <a:latin typeface="Times New Roman" panose="02020603050405020304" pitchFamily="18" charset="0"/>
                    <a:ea typeface="+mn-ea"/>
                    <a:cs typeface="Times New Roman" panose="02020603050405020304" pitchFamily="18" charset="0"/>
                  </a:defRPr>
                </a:pPr>
                <a:endParaRPr lang="zh-CN"/>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15:layout/>
              </c:ext>
            </c:extLst>
          </c:dLbls>
          <c:cat>
            <c:strRef>
              <c:f>Sheet1!$A$22:$A$28</c:f>
              <c:strCache>
                <c:ptCount val="7"/>
                <c:pt idx="0">
                  <c:v>金融</c:v>
                </c:pt>
                <c:pt idx="1">
                  <c:v>通信</c:v>
                </c:pt>
                <c:pt idx="2">
                  <c:v>零售</c:v>
                </c:pt>
                <c:pt idx="3">
                  <c:v>政府</c:v>
                </c:pt>
                <c:pt idx="4">
                  <c:v>医疗</c:v>
                </c:pt>
                <c:pt idx="5">
                  <c:v>旅游</c:v>
                </c:pt>
                <c:pt idx="6">
                  <c:v>其他</c:v>
                </c:pt>
              </c:strCache>
            </c:strRef>
          </c:cat>
          <c:val>
            <c:numRef>
              <c:f>Sheet1!$B$22:$B$28</c:f>
              <c:numCache>
                <c:formatCode>0.0%</c:formatCode>
                <c:ptCount val="7"/>
                <c:pt idx="0">
                  <c:v>0.16</c:v>
                </c:pt>
                <c:pt idx="1">
                  <c:v>0.156</c:v>
                </c:pt>
                <c:pt idx="2">
                  <c:v>0.13900000000000001</c:v>
                </c:pt>
                <c:pt idx="3">
                  <c:v>0.127</c:v>
                </c:pt>
                <c:pt idx="4">
                  <c:v>0.09</c:v>
                </c:pt>
                <c:pt idx="5">
                  <c:v>4.1000000000000002E-2</c:v>
                </c:pt>
                <c:pt idx="6">
                  <c:v>0.28699999999999998</c:v>
                </c:pt>
              </c:numCache>
            </c:numRef>
          </c:val>
          <c:extLst xmlns:c16r2="http://schemas.microsoft.com/office/drawing/2015/06/chart">
            <c:ext xmlns:c16="http://schemas.microsoft.com/office/drawing/2014/chart" uri="{C3380CC4-5D6E-409C-BE32-E72D297353CC}">
              <c16:uniqueId val="{0000000E-4B90-435B-AD5C-78D424D9CC75}"/>
            </c:ext>
          </c:extLst>
        </c:ser>
        <c:dLbls>
          <c:showLegendKey val="0"/>
          <c:showVal val="0"/>
          <c:showCatName val="0"/>
          <c:showSerName val="0"/>
          <c:showPercent val="1"/>
          <c:showBubbleSize val="0"/>
          <c:showLeaderLines val="1"/>
        </c:dLbls>
        <c:firstSliceAng val="0"/>
        <c:holeSize val="5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cap="all" spc="5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zh-CN" sz="1800">
                <a:latin typeface="Times New Roman" panose="02020603050405020304" pitchFamily="18" charset="0"/>
                <a:ea typeface="+mn-ea"/>
                <a:cs typeface="Times New Roman" panose="02020603050405020304" pitchFamily="18" charset="0"/>
              </a:rPr>
              <a:t>各国出台大数据相关政策数目（</a:t>
            </a:r>
            <a:r>
              <a:rPr lang="en-US" sz="1800">
                <a:latin typeface="Times New Roman" panose="02020603050405020304" pitchFamily="18" charset="0"/>
                <a:ea typeface="+mn-ea"/>
                <a:cs typeface="Times New Roman" panose="02020603050405020304" pitchFamily="18" charset="0"/>
              </a:rPr>
              <a:t>2010-2015</a:t>
            </a:r>
            <a:r>
              <a:rPr lang="zh-CN" sz="1800">
                <a:latin typeface="Times New Roman" panose="02020603050405020304" pitchFamily="18" charset="0"/>
                <a:ea typeface="+mn-ea"/>
                <a:cs typeface="Times New Roman" panose="02020603050405020304" pitchFamily="18" charset="0"/>
              </a:rPr>
              <a:t>）</a:t>
            </a:r>
          </a:p>
        </c:rich>
      </c:tx>
      <c:layout/>
      <c:overlay val="0"/>
      <c:spPr>
        <a:noFill/>
        <a:ln>
          <a:noFill/>
        </a:ln>
        <a:effectLst/>
      </c:spPr>
      <c:txPr>
        <a:bodyPr rot="0" spcFirstLastPara="1" vertOverflow="ellipsis" vert="horz" wrap="square" anchor="ctr" anchorCtr="1"/>
        <a:lstStyle/>
        <a:p>
          <a:pPr>
            <a:defRPr sz="1800" b="1" i="0" u="none" strike="noStrike" kern="1200" cap="all" spc="5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zh-CN"/>
        </a:p>
      </c:txPr>
    </c:title>
    <c:autoTitleDeleted val="0"/>
    <c:plotArea>
      <c:layout/>
      <c:barChart>
        <c:barDir val="col"/>
        <c:grouping val="clustered"/>
        <c:varyColors val="0"/>
        <c:ser>
          <c:idx val="0"/>
          <c:order val="0"/>
          <c:spPr>
            <a:gradFill flip="none" rotWithShape="1">
              <a:gsLst>
                <a:gs pos="0">
                  <a:schemeClr val="accent1"/>
                </a:gs>
                <a:gs pos="75000">
                  <a:schemeClr val="accent1">
                    <a:lumMod val="60000"/>
                    <a:lumOff val="40000"/>
                  </a:schemeClr>
                </a:gs>
                <a:gs pos="51000">
                  <a:schemeClr val="accent1">
                    <a:alpha val="75000"/>
                  </a:schemeClr>
                </a:gs>
                <a:gs pos="100000">
                  <a:schemeClr val="accent1">
                    <a:lumMod val="20000"/>
                    <a:lumOff val="80000"/>
                    <a:alpha val="15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[国家与政府final.xlsx]Sheet1!$I$3:$Q$3</c:f>
              <c:strCache>
                <c:ptCount val="9"/>
                <c:pt idx="0">
                  <c:v>美国</c:v>
                </c:pt>
                <c:pt idx="1">
                  <c:v>欧盟</c:v>
                </c:pt>
                <c:pt idx="2">
                  <c:v>中国</c:v>
                </c:pt>
                <c:pt idx="3">
                  <c:v>英国</c:v>
                </c:pt>
                <c:pt idx="4">
                  <c:v>日本</c:v>
                </c:pt>
                <c:pt idx="5">
                  <c:v>澳大利亚</c:v>
                </c:pt>
                <c:pt idx="6">
                  <c:v>联合国</c:v>
                </c:pt>
                <c:pt idx="7">
                  <c:v>爱尔兰</c:v>
                </c:pt>
                <c:pt idx="8">
                  <c:v>瑞典</c:v>
                </c:pt>
              </c:strCache>
            </c:strRef>
          </c:cat>
          <c:val>
            <c:numRef>
              <c:f>[国家与政府final.xlsx]Sheet1!$I$4:$Q$4</c:f>
              <c:numCache>
                <c:formatCode>General</c:formatCode>
                <c:ptCount val="9"/>
                <c:pt idx="0">
                  <c:v>20</c:v>
                </c:pt>
                <c:pt idx="1">
                  <c:v>8</c:v>
                </c:pt>
                <c:pt idx="2">
                  <c:v>8</c:v>
                </c:pt>
                <c:pt idx="3">
                  <c:v>7</c:v>
                </c:pt>
                <c:pt idx="4">
                  <c:v>4</c:v>
                </c:pt>
                <c:pt idx="5">
                  <c:v>3</c:v>
                </c:pt>
                <c:pt idx="6">
                  <c:v>2</c:v>
                </c:pt>
                <c:pt idx="7">
                  <c:v>2</c:v>
                </c:pt>
                <c:pt idx="8">
                  <c:v>2</c:v>
                </c:pt>
              </c:numCache>
            </c:numRef>
          </c:val>
          <c:extLst xmlns:c16r2="http://schemas.microsoft.com/office/drawing/2015/06/chart">
            <c:ext xmlns:c16="http://schemas.microsoft.com/office/drawing/2014/chart" uri="{C3380CC4-5D6E-409C-BE32-E72D297353CC}">
              <c16:uniqueId val="{00000000-653B-47F7-BD2A-1A96CBFEF13A}"/>
            </c:ext>
          </c:extLst>
        </c:ser>
        <c:dLbls>
          <c:dLblPos val="inEnd"/>
          <c:showLegendKey val="0"/>
          <c:showVal val="1"/>
          <c:showCatName val="0"/>
          <c:showSerName val="0"/>
          <c:showPercent val="0"/>
          <c:showBubbleSize val="0"/>
        </c:dLbls>
        <c:gapWidth val="355"/>
        <c:overlap val="-70"/>
        <c:axId val="1776912832"/>
        <c:axId val="1776913376"/>
      </c:barChart>
      <c:catAx>
        <c:axId val="1776912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zh-CN"/>
          </a:p>
        </c:txPr>
        <c:crossAx val="1776913376"/>
        <c:crosses val="autoZero"/>
        <c:auto val="1"/>
        <c:lblAlgn val="ctr"/>
        <c:lblOffset val="100"/>
        <c:noMultiLvlLbl val="0"/>
      </c:catAx>
      <c:valAx>
        <c:axId val="1776913376"/>
        <c:scaling>
          <c:orientation val="minMax"/>
        </c:scaling>
        <c:delete val="0"/>
        <c:axPos val="l"/>
        <c:majorGridlines>
          <c:spPr>
            <a:ln w="9525" cap="flat" cmpd="sng" algn="ctr">
              <a:gradFill>
                <a:gsLst>
                  <a:gs pos="100000">
                    <a:schemeClr val="tx1">
                      <a:lumMod val="5000"/>
                      <a:lumOff val="95000"/>
                    </a:schemeClr>
                  </a:gs>
                  <a:gs pos="0">
                    <a:schemeClr val="tx1">
                      <a:lumMod val="25000"/>
                      <a:lumOff val="75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zh-CN"/>
          </a:p>
        </c:txPr>
        <c:crossAx val="17769128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tx2"/>
                </a:solidFill>
                <a:latin typeface="+mn-lt"/>
                <a:ea typeface="+mn-ea"/>
                <a:cs typeface="+mn-cs"/>
              </a:defRPr>
            </a:pPr>
            <a:r>
              <a:rPr lang="zh-CN" sz="1800"/>
              <a:t>政策主题分布</a:t>
            </a:r>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tx2"/>
              </a:solidFill>
              <a:latin typeface="+mn-lt"/>
              <a:ea typeface="+mn-ea"/>
              <a:cs typeface="+mn-cs"/>
            </a:defRPr>
          </a:pPr>
          <a:endParaRPr lang="zh-CN"/>
        </a:p>
      </c:txPr>
    </c:title>
    <c:autoTitleDeleted val="0"/>
    <c:plotArea>
      <c:layout/>
      <c:barChart>
        <c:barDir val="bar"/>
        <c:grouping val="clustered"/>
        <c:varyColors val="0"/>
        <c:ser>
          <c:idx val="0"/>
          <c:order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2"/>
                    </a:solidFill>
                    <a:latin typeface="Times New Roman" panose="02020603050405020304" pitchFamily="18" charset="0"/>
                    <a:ea typeface="+mn-ea"/>
                    <a:cs typeface="Times New Roman" panose="02020603050405020304" pitchFamily="18" charset="0"/>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Sheet1!$A$1:$A$9</c:f>
              <c:strCache>
                <c:ptCount val="9"/>
                <c:pt idx="0">
                  <c:v>数据资产</c:v>
                </c:pt>
                <c:pt idx="1">
                  <c:v>电子政务</c:v>
                </c:pt>
                <c:pt idx="2">
                  <c:v>其他</c:v>
                </c:pt>
                <c:pt idx="3">
                  <c:v>数据共享</c:v>
                </c:pt>
                <c:pt idx="4">
                  <c:v>开放政府</c:v>
                </c:pt>
                <c:pt idx="5">
                  <c:v>数据网络</c:v>
                </c:pt>
                <c:pt idx="6">
                  <c:v>空间数据</c:v>
                </c:pt>
                <c:pt idx="7">
                  <c:v>政府3.0</c:v>
                </c:pt>
                <c:pt idx="8">
                  <c:v>个人数据</c:v>
                </c:pt>
              </c:strCache>
            </c:strRef>
          </c:cat>
          <c:val>
            <c:numRef>
              <c:f>Sheet1!$B$1:$B$9</c:f>
              <c:numCache>
                <c:formatCode>General</c:formatCode>
                <c:ptCount val="9"/>
                <c:pt idx="0">
                  <c:v>14</c:v>
                </c:pt>
                <c:pt idx="1">
                  <c:v>10</c:v>
                </c:pt>
                <c:pt idx="2">
                  <c:v>8</c:v>
                </c:pt>
                <c:pt idx="3">
                  <c:v>5</c:v>
                </c:pt>
                <c:pt idx="4">
                  <c:v>4</c:v>
                </c:pt>
                <c:pt idx="5">
                  <c:v>4</c:v>
                </c:pt>
                <c:pt idx="6">
                  <c:v>3</c:v>
                </c:pt>
                <c:pt idx="7">
                  <c:v>2</c:v>
                </c:pt>
                <c:pt idx="8">
                  <c:v>2</c:v>
                </c:pt>
              </c:numCache>
            </c:numRef>
          </c:val>
          <c:extLst xmlns:c16r2="http://schemas.microsoft.com/office/drawing/2015/06/chart">
            <c:ext xmlns:c16="http://schemas.microsoft.com/office/drawing/2014/chart" uri="{C3380CC4-5D6E-409C-BE32-E72D297353CC}">
              <c16:uniqueId val="{00000000-A78A-43C4-B641-3B5E042BA4F1}"/>
            </c:ext>
          </c:extLst>
        </c:ser>
        <c:dLbls>
          <c:dLblPos val="outEnd"/>
          <c:showLegendKey val="0"/>
          <c:showVal val="1"/>
          <c:showCatName val="0"/>
          <c:showSerName val="0"/>
          <c:showPercent val="0"/>
          <c:showBubbleSize val="0"/>
        </c:dLbls>
        <c:gapWidth val="100"/>
        <c:axId val="1776914464"/>
        <c:axId val="1776919904"/>
      </c:barChart>
      <c:catAx>
        <c:axId val="1776914464"/>
        <c:scaling>
          <c:orientation val="minMax"/>
        </c:scaling>
        <c:delete val="0"/>
        <c:axPos val="l"/>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2"/>
                </a:solidFill>
                <a:latin typeface="Times New Roman" panose="02020603050405020304" pitchFamily="18" charset="0"/>
                <a:ea typeface="+mn-ea"/>
                <a:cs typeface="Times New Roman" panose="02020603050405020304" pitchFamily="18" charset="0"/>
              </a:defRPr>
            </a:pPr>
            <a:endParaRPr lang="zh-CN"/>
          </a:p>
        </c:txPr>
        <c:crossAx val="1776919904"/>
        <c:crosses val="autoZero"/>
        <c:auto val="1"/>
        <c:lblAlgn val="ctr"/>
        <c:lblOffset val="100"/>
        <c:noMultiLvlLbl val="0"/>
      </c:catAx>
      <c:valAx>
        <c:axId val="1776919904"/>
        <c:scaling>
          <c:orientation val="minMax"/>
        </c:scaling>
        <c:delete val="0"/>
        <c:axPos val="b"/>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Times New Roman" panose="02020603050405020304" pitchFamily="18" charset="0"/>
                <a:ea typeface="+mn-ea"/>
                <a:cs typeface="Times New Roman" panose="02020603050405020304" pitchFamily="18" charset="0"/>
              </a:defRPr>
            </a:pPr>
            <a:endParaRPr lang="zh-CN"/>
          </a:p>
        </c:txPr>
        <c:crossAx val="17769144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0">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cs:spPr>
  </cs:dataPoint>
  <cs:dataPoint3D>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tx1">
                <a:lumMod val="5000"/>
                <a:lumOff val="95000"/>
              </a:schemeClr>
            </a:gs>
            <a:gs pos="0">
              <a:schemeClr val="tx1">
                <a:lumMod val="25000"/>
                <a:lumOff val="7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tx1">
                <a:lumMod val="5000"/>
                <a:lumOff val="95000"/>
              </a:schemeClr>
            </a:gs>
            <a:gs pos="0">
              <a:schemeClr val="tx1">
                <a:lumMod val="25000"/>
                <a:lumOff val="7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20">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F29188-8E48-4AE8-8526-6FDE180276B8}" type="doc">
      <dgm:prSet loTypeId="urn:microsoft.com/office/officeart/2005/8/layout/matrix2" loCatId="matrix" qsTypeId="urn:microsoft.com/office/officeart/2005/8/quickstyle/simple1" qsCatId="simple" csTypeId="urn:microsoft.com/office/officeart/2005/8/colors/accent2_2" csCatId="accent2" phldr="1"/>
      <dgm:spPr/>
      <dgm:t>
        <a:bodyPr/>
        <a:lstStyle/>
        <a:p>
          <a:endParaRPr lang="zh-CN" altLang="en-US"/>
        </a:p>
      </dgm:t>
    </dgm:pt>
    <dgm:pt modelId="{48EABF3F-B437-48AE-A178-0A581EC026F1}">
      <dgm:prSet phldrT="[文本]" custT="1"/>
      <dgm:spPr/>
      <dgm:t>
        <a:bodyPr lIns="0" tIns="0" rIns="0" bIns="0"/>
        <a:lstStyle/>
        <a:p>
          <a:r>
            <a:rPr lang="zh-CN" altLang="en-US" sz="2800" b="0" dirty="0" smtClean="0">
              <a:latin typeface="+mn-lt"/>
              <a:ea typeface="黑体" pitchFamily="49" charset="-122"/>
              <a:cs typeface="仿宋"/>
            </a:rPr>
            <a:t>规模大</a:t>
          </a:r>
          <a:r>
            <a:rPr lang="en-US" altLang="zh-CN" sz="2800" b="1" dirty="0" smtClean="0">
              <a:latin typeface="+mn-lt"/>
              <a:ea typeface="仿宋"/>
              <a:cs typeface="仿宋"/>
            </a:rPr>
            <a:t>(Volume)</a:t>
          </a:r>
          <a:r>
            <a:rPr lang="zh-CN" altLang="en-US" sz="2800" b="1" dirty="0" smtClean="0">
              <a:latin typeface="+mn-lt"/>
              <a:ea typeface="仿宋"/>
              <a:cs typeface="仿宋"/>
            </a:rPr>
            <a:t> </a:t>
          </a:r>
          <a:endParaRPr lang="en-US" altLang="zh-CN" sz="2800" b="1" dirty="0" smtClean="0">
            <a:latin typeface="+mn-lt"/>
            <a:ea typeface="仿宋"/>
            <a:cs typeface="仿宋"/>
          </a:endParaRPr>
        </a:p>
      </dgm:t>
    </dgm:pt>
    <dgm:pt modelId="{CA75A5B5-CDBB-4C5B-A2CC-C7AB572D71AF}" type="sibTrans" cxnId="{A9C85EFF-4541-41E8-B584-B7F273C1BD0F}">
      <dgm:prSet/>
      <dgm:spPr/>
      <dgm:t>
        <a:bodyPr/>
        <a:lstStyle/>
        <a:p>
          <a:endParaRPr lang="zh-CN" altLang="en-US" sz="2000" b="1">
            <a:latin typeface="+mn-lt"/>
            <a:ea typeface="黑体" pitchFamily="49" charset="-122"/>
          </a:endParaRPr>
        </a:p>
      </dgm:t>
    </dgm:pt>
    <dgm:pt modelId="{17AF8C48-8E54-4193-95FD-FD06FE6AA3CA}" type="parTrans" cxnId="{A9C85EFF-4541-41E8-B584-B7F273C1BD0F}">
      <dgm:prSet/>
      <dgm:spPr/>
      <dgm:t>
        <a:bodyPr/>
        <a:lstStyle/>
        <a:p>
          <a:endParaRPr lang="zh-CN" altLang="en-US" sz="2000" b="1">
            <a:latin typeface="+mn-lt"/>
            <a:ea typeface="黑体" pitchFamily="49" charset="-122"/>
          </a:endParaRPr>
        </a:p>
      </dgm:t>
    </dgm:pt>
    <dgm:pt modelId="{5D65293F-C5AE-4629-9C9B-58B1F46C9C5F}">
      <dgm:prSet phldrT="[文本]" custT="1"/>
      <dgm:spPr/>
      <dgm:t>
        <a:bodyPr lIns="0" tIns="0" rIns="0" bIns="0"/>
        <a:lstStyle/>
        <a:p>
          <a:r>
            <a:rPr lang="zh-CN" altLang="en-US" sz="2800" kern="1200" dirty="0" smtClean="0">
              <a:latin typeface="黑体" pitchFamily="49" charset="-122"/>
              <a:ea typeface="黑体" pitchFamily="49" charset="-122"/>
              <a:cs typeface="+mn-cs"/>
            </a:rPr>
            <a:t>速度快</a:t>
          </a:r>
          <a:r>
            <a:rPr lang="en-US" altLang="zh-CN" sz="2800" b="1" kern="1200" dirty="0" smtClean="0">
              <a:latin typeface="+mn-lt"/>
              <a:ea typeface="仿宋"/>
              <a:cs typeface="仿宋"/>
            </a:rPr>
            <a:t>(</a:t>
          </a:r>
          <a:r>
            <a:rPr lang="en-US" sz="2800" b="1" kern="1200" dirty="0" smtClean="0">
              <a:latin typeface="+mn-lt"/>
              <a:ea typeface="仿宋"/>
              <a:cs typeface="仿宋"/>
            </a:rPr>
            <a:t>Velocity</a:t>
          </a:r>
          <a:r>
            <a:rPr lang="en-US" altLang="zh-CN" sz="2800" b="1" kern="1200" dirty="0" smtClean="0">
              <a:latin typeface="+mn-lt"/>
              <a:ea typeface="仿宋"/>
              <a:cs typeface="仿宋"/>
            </a:rPr>
            <a:t>)</a:t>
          </a:r>
        </a:p>
      </dgm:t>
    </dgm:pt>
    <dgm:pt modelId="{A7FDF990-1CFA-4DF3-BFDF-F3B506FBE085}" type="parTrans" cxnId="{4630B1C3-9501-46A1-93D1-3154E3F5D6E9}">
      <dgm:prSet/>
      <dgm:spPr/>
      <dgm:t>
        <a:bodyPr/>
        <a:lstStyle/>
        <a:p>
          <a:endParaRPr lang="zh-CN" altLang="en-US" b="1">
            <a:latin typeface="+mn-lt"/>
          </a:endParaRPr>
        </a:p>
      </dgm:t>
    </dgm:pt>
    <dgm:pt modelId="{BA941F91-2869-4BF2-BC92-A58C703299FA}" type="sibTrans" cxnId="{4630B1C3-9501-46A1-93D1-3154E3F5D6E9}">
      <dgm:prSet/>
      <dgm:spPr/>
      <dgm:t>
        <a:bodyPr/>
        <a:lstStyle/>
        <a:p>
          <a:endParaRPr lang="zh-CN" altLang="en-US" b="1">
            <a:latin typeface="+mn-lt"/>
          </a:endParaRPr>
        </a:p>
      </dgm:t>
    </dgm:pt>
    <dgm:pt modelId="{F4334621-DA64-4224-824E-C33D6C2AFF7B}">
      <dgm:prSet phldrT="[文本]" custT="1"/>
      <dgm:spPr/>
      <dgm:t>
        <a:bodyPr lIns="0" tIns="0" rIns="0" bIns="0"/>
        <a:lstStyle/>
        <a:p>
          <a:r>
            <a:rPr lang="zh-CN" altLang="en-US" sz="2800" kern="1200" dirty="0" smtClean="0">
              <a:latin typeface="黑体" pitchFamily="49" charset="-122"/>
              <a:ea typeface="黑体" pitchFamily="49" charset="-122"/>
              <a:cs typeface="+mn-cs"/>
            </a:rPr>
            <a:t>类型多</a:t>
          </a:r>
          <a:r>
            <a:rPr lang="en-US" altLang="zh-CN" sz="2800" b="1" kern="1200" dirty="0" smtClean="0">
              <a:latin typeface="+mn-lt"/>
              <a:ea typeface="仿宋"/>
              <a:cs typeface="仿宋"/>
            </a:rPr>
            <a:t>(</a:t>
          </a:r>
          <a:r>
            <a:rPr lang="en-US" sz="2800" b="1" kern="1200" dirty="0" smtClean="0">
              <a:latin typeface="+mn-lt"/>
              <a:ea typeface="仿宋"/>
              <a:cs typeface="仿宋"/>
            </a:rPr>
            <a:t>V</a:t>
          </a:r>
          <a:r>
            <a:rPr lang="en-US" altLang="zh-CN" sz="2800" b="1" kern="1200" dirty="0" smtClean="0">
              <a:latin typeface="+mn-lt"/>
              <a:ea typeface="仿宋"/>
              <a:cs typeface="仿宋"/>
            </a:rPr>
            <a:t>ariety)</a:t>
          </a:r>
          <a:r>
            <a:rPr lang="zh-CN" altLang="en-US" sz="2800" b="1" kern="1200" dirty="0" smtClean="0">
              <a:latin typeface="+mn-lt"/>
              <a:ea typeface="仿宋"/>
              <a:cs typeface="仿宋"/>
            </a:rPr>
            <a:t> </a:t>
          </a:r>
          <a:endParaRPr lang="en-US" altLang="zh-CN" sz="2800" b="1" kern="1200" dirty="0" smtClean="0">
            <a:latin typeface="+mn-lt"/>
            <a:ea typeface="仿宋"/>
            <a:cs typeface="仿宋"/>
          </a:endParaRPr>
        </a:p>
      </dgm:t>
    </dgm:pt>
    <dgm:pt modelId="{10FA24D1-C556-40F4-B36A-3C8A975BF115}" type="parTrans" cxnId="{C11DDA16-FB4B-4E85-A12D-C9D148104859}">
      <dgm:prSet/>
      <dgm:spPr/>
      <dgm:t>
        <a:bodyPr/>
        <a:lstStyle/>
        <a:p>
          <a:endParaRPr lang="zh-CN" altLang="en-US" b="1">
            <a:latin typeface="+mn-lt"/>
          </a:endParaRPr>
        </a:p>
      </dgm:t>
    </dgm:pt>
    <dgm:pt modelId="{A91F2A92-DBE1-4FDE-BD08-024492DFC5B5}" type="sibTrans" cxnId="{C11DDA16-FB4B-4E85-A12D-C9D148104859}">
      <dgm:prSet/>
      <dgm:spPr/>
      <dgm:t>
        <a:bodyPr/>
        <a:lstStyle/>
        <a:p>
          <a:endParaRPr lang="zh-CN" altLang="en-US" b="1">
            <a:latin typeface="+mn-lt"/>
          </a:endParaRPr>
        </a:p>
      </dgm:t>
    </dgm:pt>
    <dgm:pt modelId="{71FFDB97-E77B-C348-8CAC-8212E31D0CE6}">
      <dgm:prSet phldrT="[文本]" custT="1"/>
      <dgm:spPr/>
      <dgm:t>
        <a:bodyPr lIns="0" tIns="0" rIns="0" bIns="0"/>
        <a:lstStyle/>
        <a:p>
          <a:r>
            <a:rPr lang="zh-CN" altLang="en-US" sz="2800" kern="1200" smtClean="0">
              <a:latin typeface="黑体" pitchFamily="49" charset="-122"/>
              <a:ea typeface="黑体" pitchFamily="49" charset="-122"/>
              <a:cs typeface="+mn-cs"/>
            </a:rPr>
            <a:t>价值密度低 </a:t>
          </a:r>
          <a:r>
            <a:rPr lang="en-US" altLang="zh-CN" sz="2800" b="1" kern="1200" smtClean="0">
              <a:latin typeface="+mn-lt"/>
              <a:ea typeface="仿宋"/>
              <a:cs typeface="仿宋"/>
            </a:rPr>
            <a:t>(Value)</a:t>
          </a:r>
          <a:r>
            <a:rPr lang="zh-CN" altLang="en-US" sz="2800" b="1" kern="1200" smtClean="0">
              <a:latin typeface="+mn-lt"/>
              <a:ea typeface="仿宋"/>
              <a:cs typeface="仿宋"/>
            </a:rPr>
            <a:t> </a:t>
          </a:r>
          <a:endParaRPr lang="en-US" altLang="zh-CN" sz="2800" b="1" kern="1200" dirty="0" smtClean="0">
            <a:latin typeface="+mn-lt"/>
            <a:ea typeface="仿宋"/>
            <a:cs typeface="仿宋"/>
          </a:endParaRPr>
        </a:p>
      </dgm:t>
    </dgm:pt>
    <dgm:pt modelId="{BEC1F8A6-42A8-C040-951B-FBDDF68AC0B2}" type="parTrans" cxnId="{2A039B04-D53B-7B4D-8A9E-1F98D0064C30}">
      <dgm:prSet/>
      <dgm:spPr/>
      <dgm:t>
        <a:bodyPr/>
        <a:lstStyle/>
        <a:p>
          <a:endParaRPr lang="zh-CN" altLang="en-US"/>
        </a:p>
      </dgm:t>
    </dgm:pt>
    <dgm:pt modelId="{3A1C8B73-FEAA-6840-8014-FC4FC65F2F4F}" type="sibTrans" cxnId="{2A039B04-D53B-7B4D-8A9E-1F98D0064C30}">
      <dgm:prSet/>
      <dgm:spPr/>
      <dgm:t>
        <a:bodyPr/>
        <a:lstStyle/>
        <a:p>
          <a:endParaRPr lang="zh-CN" altLang="en-US"/>
        </a:p>
      </dgm:t>
    </dgm:pt>
    <dgm:pt modelId="{6259F5DB-DE76-4A24-88CA-944DB1848617}" type="pres">
      <dgm:prSet presAssocID="{A4F29188-8E48-4AE8-8526-6FDE180276B8}" presName="matrix" presStyleCnt="0">
        <dgm:presLayoutVars>
          <dgm:chMax val="1"/>
          <dgm:dir/>
          <dgm:resizeHandles val="exact"/>
        </dgm:presLayoutVars>
      </dgm:prSet>
      <dgm:spPr/>
      <dgm:t>
        <a:bodyPr/>
        <a:lstStyle/>
        <a:p>
          <a:endParaRPr lang="zh-CN" altLang="en-US"/>
        </a:p>
      </dgm:t>
    </dgm:pt>
    <dgm:pt modelId="{763417D0-7D51-4146-A6CE-23EB78A281FF}" type="pres">
      <dgm:prSet presAssocID="{A4F29188-8E48-4AE8-8526-6FDE180276B8}" presName="axisShape" presStyleLbl="bgShp" presStyleIdx="0" presStyleCnt="1" custScaleX="101016" custScaleY="92126" custLinFactNeighborX="11623"/>
      <dgm:spPr/>
      <dgm:t>
        <a:bodyPr/>
        <a:lstStyle/>
        <a:p>
          <a:endParaRPr lang="zh-CN" altLang="en-US"/>
        </a:p>
      </dgm:t>
    </dgm:pt>
    <dgm:pt modelId="{DDE18B9C-F19C-43C5-A502-44AAEAB32021}" type="pres">
      <dgm:prSet presAssocID="{A4F29188-8E48-4AE8-8526-6FDE180276B8}" presName="rect1" presStyleLbl="node1" presStyleIdx="0" presStyleCnt="4" custScaleX="120709" custLinFactNeighborX="15744" custLinFactNeighborY="-2470">
        <dgm:presLayoutVars>
          <dgm:chMax val="0"/>
          <dgm:chPref val="0"/>
          <dgm:bulletEnabled val="1"/>
        </dgm:presLayoutVars>
      </dgm:prSet>
      <dgm:spPr/>
      <dgm:t>
        <a:bodyPr/>
        <a:lstStyle/>
        <a:p>
          <a:endParaRPr lang="zh-CN" altLang="en-US"/>
        </a:p>
      </dgm:t>
    </dgm:pt>
    <dgm:pt modelId="{643733B0-9F89-47BD-AACB-7E16B210AC13}" type="pres">
      <dgm:prSet presAssocID="{A4F29188-8E48-4AE8-8526-6FDE180276B8}" presName="rect2" presStyleLbl="node1" presStyleIdx="1" presStyleCnt="4" custScaleX="113514" custLinFactNeighborX="37857" custLinFactNeighborY="-2470">
        <dgm:presLayoutVars>
          <dgm:chMax val="0"/>
          <dgm:chPref val="0"/>
          <dgm:bulletEnabled val="1"/>
        </dgm:presLayoutVars>
      </dgm:prSet>
      <dgm:spPr/>
      <dgm:t>
        <a:bodyPr/>
        <a:lstStyle/>
        <a:p>
          <a:endParaRPr lang="zh-CN" altLang="en-US"/>
        </a:p>
      </dgm:t>
    </dgm:pt>
    <dgm:pt modelId="{AEBC0A44-2984-4C88-8033-414ED0C7C421}" type="pres">
      <dgm:prSet presAssocID="{A4F29188-8E48-4AE8-8526-6FDE180276B8}" presName="rect3" presStyleLbl="node1" presStyleIdx="2" presStyleCnt="4" custScaleX="120709" custLinFactNeighborX="15744" custLinFactNeighborY="4439">
        <dgm:presLayoutVars>
          <dgm:chMax val="0"/>
          <dgm:chPref val="0"/>
          <dgm:bulletEnabled val="1"/>
        </dgm:presLayoutVars>
      </dgm:prSet>
      <dgm:spPr/>
      <dgm:t>
        <a:bodyPr/>
        <a:lstStyle/>
        <a:p>
          <a:endParaRPr lang="zh-CN" altLang="en-US"/>
        </a:p>
      </dgm:t>
    </dgm:pt>
    <dgm:pt modelId="{8FE7C329-1343-4B1B-AFDB-B48313CBEAE6}" type="pres">
      <dgm:prSet presAssocID="{A4F29188-8E48-4AE8-8526-6FDE180276B8}" presName="rect4" presStyleLbl="node1" presStyleIdx="3" presStyleCnt="4" custScaleX="113514" custLinFactNeighborX="37857" custLinFactNeighborY="4439">
        <dgm:presLayoutVars>
          <dgm:chMax val="0"/>
          <dgm:chPref val="0"/>
          <dgm:bulletEnabled val="1"/>
        </dgm:presLayoutVars>
      </dgm:prSet>
      <dgm:spPr/>
      <dgm:t>
        <a:bodyPr/>
        <a:lstStyle/>
        <a:p>
          <a:endParaRPr lang="zh-CN" altLang="en-US"/>
        </a:p>
      </dgm:t>
    </dgm:pt>
  </dgm:ptLst>
  <dgm:cxnLst>
    <dgm:cxn modelId="{C11DDA16-FB4B-4E85-A12D-C9D148104859}" srcId="{A4F29188-8E48-4AE8-8526-6FDE180276B8}" destId="{F4334621-DA64-4224-824E-C33D6C2AFF7B}" srcOrd="2" destOrd="0" parTransId="{10FA24D1-C556-40F4-B36A-3C8A975BF115}" sibTransId="{A91F2A92-DBE1-4FDE-BD08-024492DFC5B5}"/>
    <dgm:cxn modelId="{F546391A-9E07-4A12-B9FA-1BB687951FDB}" type="presOf" srcId="{A4F29188-8E48-4AE8-8526-6FDE180276B8}" destId="{6259F5DB-DE76-4A24-88CA-944DB1848617}" srcOrd="0" destOrd="0" presId="urn:microsoft.com/office/officeart/2005/8/layout/matrix2"/>
    <dgm:cxn modelId="{4131D1B9-5553-4CAD-99FF-6AA88856A6C9}" type="presOf" srcId="{48EABF3F-B437-48AE-A178-0A581EC026F1}" destId="{DDE18B9C-F19C-43C5-A502-44AAEAB32021}" srcOrd="0" destOrd="0" presId="urn:microsoft.com/office/officeart/2005/8/layout/matrix2"/>
    <dgm:cxn modelId="{A9C85EFF-4541-41E8-B584-B7F273C1BD0F}" srcId="{A4F29188-8E48-4AE8-8526-6FDE180276B8}" destId="{48EABF3F-B437-48AE-A178-0A581EC026F1}" srcOrd="0" destOrd="0" parTransId="{17AF8C48-8E54-4193-95FD-FD06FE6AA3CA}" sibTransId="{CA75A5B5-CDBB-4C5B-A2CC-C7AB572D71AF}"/>
    <dgm:cxn modelId="{ECFE597A-30DE-4B3B-ABFE-F7369A1AE48C}" type="presOf" srcId="{71FFDB97-E77B-C348-8CAC-8212E31D0CE6}" destId="{8FE7C329-1343-4B1B-AFDB-B48313CBEAE6}" srcOrd="0" destOrd="0" presId="urn:microsoft.com/office/officeart/2005/8/layout/matrix2"/>
    <dgm:cxn modelId="{A091C9AC-E838-4B50-9AE0-2DED5ABE93B7}" type="presOf" srcId="{F4334621-DA64-4224-824E-C33D6C2AFF7B}" destId="{AEBC0A44-2984-4C88-8033-414ED0C7C421}" srcOrd="0" destOrd="0" presId="urn:microsoft.com/office/officeart/2005/8/layout/matrix2"/>
    <dgm:cxn modelId="{4630B1C3-9501-46A1-93D1-3154E3F5D6E9}" srcId="{A4F29188-8E48-4AE8-8526-6FDE180276B8}" destId="{5D65293F-C5AE-4629-9C9B-58B1F46C9C5F}" srcOrd="1" destOrd="0" parTransId="{A7FDF990-1CFA-4DF3-BFDF-F3B506FBE085}" sibTransId="{BA941F91-2869-4BF2-BC92-A58C703299FA}"/>
    <dgm:cxn modelId="{9B5DCC90-A448-4472-8B94-BFD97D925384}" type="presOf" srcId="{5D65293F-C5AE-4629-9C9B-58B1F46C9C5F}" destId="{643733B0-9F89-47BD-AACB-7E16B210AC13}" srcOrd="0" destOrd="0" presId="urn:microsoft.com/office/officeart/2005/8/layout/matrix2"/>
    <dgm:cxn modelId="{2A039B04-D53B-7B4D-8A9E-1F98D0064C30}" srcId="{A4F29188-8E48-4AE8-8526-6FDE180276B8}" destId="{71FFDB97-E77B-C348-8CAC-8212E31D0CE6}" srcOrd="3" destOrd="0" parTransId="{BEC1F8A6-42A8-C040-951B-FBDDF68AC0B2}" sibTransId="{3A1C8B73-FEAA-6840-8014-FC4FC65F2F4F}"/>
    <dgm:cxn modelId="{14D7435A-0FA7-4010-A1A4-E44A955B3322}" type="presParOf" srcId="{6259F5DB-DE76-4A24-88CA-944DB1848617}" destId="{763417D0-7D51-4146-A6CE-23EB78A281FF}" srcOrd="0" destOrd="0" presId="urn:microsoft.com/office/officeart/2005/8/layout/matrix2"/>
    <dgm:cxn modelId="{6C371454-6ADF-479E-9F41-8DF10E59899D}" type="presParOf" srcId="{6259F5DB-DE76-4A24-88CA-944DB1848617}" destId="{DDE18B9C-F19C-43C5-A502-44AAEAB32021}" srcOrd="1" destOrd="0" presId="urn:microsoft.com/office/officeart/2005/8/layout/matrix2"/>
    <dgm:cxn modelId="{FE9BA948-6282-4C8E-8669-B0544ED38060}" type="presParOf" srcId="{6259F5DB-DE76-4A24-88CA-944DB1848617}" destId="{643733B0-9F89-47BD-AACB-7E16B210AC13}" srcOrd="2" destOrd="0" presId="urn:microsoft.com/office/officeart/2005/8/layout/matrix2"/>
    <dgm:cxn modelId="{AFBD3DE6-3179-4199-B166-9939BD961724}" type="presParOf" srcId="{6259F5DB-DE76-4A24-88CA-944DB1848617}" destId="{AEBC0A44-2984-4C88-8033-414ED0C7C421}" srcOrd="3" destOrd="0" presId="urn:microsoft.com/office/officeart/2005/8/layout/matrix2"/>
    <dgm:cxn modelId="{8A4AF46C-968F-4E3A-8CA6-26BA785E2C74}" type="presParOf" srcId="{6259F5DB-DE76-4A24-88CA-944DB1848617}" destId="{8FE7C329-1343-4B1B-AFDB-B48313CBEAE6}" srcOrd="4" destOrd="0" presId="urn:microsoft.com/office/officeart/2005/8/layout/matrix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F71BC2E-1C0E-6E4A-BB81-7464F066486E}" type="doc">
      <dgm:prSet loTypeId="urn:microsoft.com/office/officeart/2005/8/layout/radial5" loCatId="list" qsTypeId="urn:microsoft.com/office/officeart/2005/8/quickstyle/simple1" qsCatId="simple" csTypeId="urn:microsoft.com/office/officeart/2005/8/colors/accent2_2" csCatId="accent2" phldr="1"/>
      <dgm:spPr/>
      <dgm:t>
        <a:bodyPr/>
        <a:lstStyle/>
        <a:p>
          <a:endParaRPr lang="zh-CN" altLang="en-US"/>
        </a:p>
      </dgm:t>
    </dgm:pt>
    <dgm:pt modelId="{829A9785-AAD9-414A-A6CD-2EDBA676F4B5}">
      <dgm:prSet custT="1"/>
      <dgm:spPr/>
      <dgm:t>
        <a:bodyPr/>
        <a:lstStyle/>
        <a:p>
          <a:pPr rtl="0"/>
          <a:r>
            <a:rPr lang="zh-CN" altLang="en-US" sz="2400" b="1" dirty="0" smtClean="0">
              <a:effectLst/>
              <a:latin typeface="华文楷体" panose="02010600040101010101" pitchFamily="2" charset="-122"/>
              <a:ea typeface="华文楷体" panose="02010600040101010101" pitchFamily="2" charset="-122"/>
            </a:rPr>
            <a:t>大数据计算</a:t>
          </a:r>
          <a:endParaRPr lang="zh-CN" altLang="en-US" sz="2400" b="1" dirty="0">
            <a:effectLst/>
            <a:latin typeface="华文楷体" panose="02010600040101010101" pitchFamily="2" charset="-122"/>
            <a:ea typeface="华文楷体" panose="02010600040101010101" pitchFamily="2" charset="-122"/>
          </a:endParaRPr>
        </a:p>
      </dgm:t>
    </dgm:pt>
    <dgm:pt modelId="{810C739F-D1F7-F844-B993-CB87BC85E897}" type="parTrans" cxnId="{9D87145B-DF38-BD4B-A7CD-EE78B5B0C290}">
      <dgm:prSet/>
      <dgm:spPr/>
      <dgm:t>
        <a:bodyPr/>
        <a:lstStyle/>
        <a:p>
          <a:endParaRPr lang="zh-CN" altLang="en-US" sz="2400"/>
        </a:p>
      </dgm:t>
    </dgm:pt>
    <dgm:pt modelId="{4FA406FD-20A3-6E47-BFCD-C1C7484A17E6}" type="sibTrans" cxnId="{9D87145B-DF38-BD4B-A7CD-EE78B5B0C290}">
      <dgm:prSet/>
      <dgm:spPr/>
      <dgm:t>
        <a:bodyPr/>
        <a:lstStyle/>
        <a:p>
          <a:endParaRPr lang="zh-CN" altLang="en-US" sz="2400"/>
        </a:p>
      </dgm:t>
    </dgm:pt>
    <dgm:pt modelId="{F5BE8989-DE48-C843-BED8-4CDC55ABC91D}">
      <dgm:prSet custT="1"/>
      <dgm:spPr/>
      <dgm:t>
        <a:bodyPr/>
        <a:lstStyle/>
        <a:p>
          <a:r>
            <a:rPr lang="zh-CN" altLang="en-US" sz="2000" b="1" dirty="0" smtClean="0">
              <a:effectLst/>
              <a:latin typeface="华文楷体" panose="02010600040101010101" pitchFamily="2" charset="-122"/>
              <a:ea typeface="华文楷体" panose="02010600040101010101" pitchFamily="2" charset="-122"/>
            </a:rPr>
            <a:t>辅助</a:t>
          </a:r>
          <a:endParaRPr lang="en-US" altLang="zh-CN" sz="2000" b="1" dirty="0" smtClean="0">
            <a:effectLst/>
            <a:latin typeface="华文楷体" panose="02010600040101010101" pitchFamily="2" charset="-122"/>
            <a:ea typeface="华文楷体" panose="02010600040101010101" pitchFamily="2" charset="-122"/>
          </a:endParaRPr>
        </a:p>
        <a:p>
          <a:r>
            <a:rPr lang="zh-CN" altLang="en-US" sz="2000" b="1" dirty="0" smtClean="0">
              <a:effectLst/>
              <a:latin typeface="华文楷体" panose="02010600040101010101" pitchFamily="2" charset="-122"/>
              <a:ea typeface="华文楷体" panose="02010600040101010101" pitchFamily="2" charset="-122"/>
            </a:rPr>
            <a:t>社会管理</a:t>
          </a:r>
        </a:p>
      </dgm:t>
    </dgm:pt>
    <dgm:pt modelId="{56C451D5-48A8-CD49-833B-085BBF9C5054}" type="parTrans" cxnId="{28604117-3BB2-FC48-B572-9A6DBAC1B0B1}">
      <dgm:prSet custT="1"/>
      <dgm:spPr/>
      <dgm:t>
        <a:bodyPr/>
        <a:lstStyle/>
        <a:p>
          <a:endParaRPr lang="zh-CN" altLang="en-US" sz="2400"/>
        </a:p>
      </dgm:t>
    </dgm:pt>
    <dgm:pt modelId="{78C7429C-D10F-4F40-A2D4-C0621532385C}" type="sibTrans" cxnId="{28604117-3BB2-FC48-B572-9A6DBAC1B0B1}">
      <dgm:prSet/>
      <dgm:spPr/>
      <dgm:t>
        <a:bodyPr/>
        <a:lstStyle/>
        <a:p>
          <a:endParaRPr lang="zh-CN" altLang="en-US" sz="2400"/>
        </a:p>
      </dgm:t>
    </dgm:pt>
    <dgm:pt modelId="{4EF94F1F-5A8B-A94B-AEED-1A8ADE23D3DB}">
      <dgm:prSet custT="1"/>
      <dgm:spPr/>
      <dgm:t>
        <a:bodyPr/>
        <a:lstStyle/>
        <a:p>
          <a:r>
            <a:rPr lang="zh-CN" altLang="en-US" sz="2000" b="1" dirty="0" smtClean="0">
              <a:effectLst/>
              <a:latin typeface="华文楷体" panose="02010600040101010101" pitchFamily="2" charset="-122"/>
              <a:ea typeface="华文楷体" panose="02010600040101010101" pitchFamily="2" charset="-122"/>
            </a:rPr>
            <a:t>支持</a:t>
          </a:r>
          <a:endParaRPr lang="en-US" altLang="zh-CN" sz="2000" b="1" dirty="0" smtClean="0">
            <a:effectLst/>
            <a:latin typeface="华文楷体" panose="02010600040101010101" pitchFamily="2" charset="-122"/>
            <a:ea typeface="华文楷体" panose="02010600040101010101" pitchFamily="2" charset="-122"/>
          </a:endParaRPr>
        </a:p>
        <a:p>
          <a:r>
            <a:rPr lang="zh-CN" altLang="en-US" sz="2000" b="1" dirty="0" smtClean="0">
              <a:effectLst/>
              <a:latin typeface="华文楷体" panose="02010600040101010101" pitchFamily="2" charset="-122"/>
              <a:ea typeface="华文楷体" panose="02010600040101010101" pitchFamily="2" charset="-122"/>
            </a:rPr>
            <a:t>商业决策</a:t>
          </a:r>
          <a:endParaRPr lang="zh-CN" altLang="en-US" sz="2000" b="1" dirty="0">
            <a:effectLst/>
            <a:latin typeface="华文楷体" panose="02010600040101010101" pitchFamily="2" charset="-122"/>
            <a:ea typeface="华文楷体" panose="02010600040101010101" pitchFamily="2" charset="-122"/>
          </a:endParaRPr>
        </a:p>
      </dgm:t>
    </dgm:pt>
    <dgm:pt modelId="{DCAE8C55-4BEC-034E-AD12-5128A01D4EA6}" type="parTrans" cxnId="{92FC511F-8632-EF44-98DB-E0B85A6FB964}">
      <dgm:prSet custT="1"/>
      <dgm:spPr/>
      <dgm:t>
        <a:bodyPr/>
        <a:lstStyle/>
        <a:p>
          <a:endParaRPr lang="zh-CN" altLang="en-US" sz="2400"/>
        </a:p>
      </dgm:t>
    </dgm:pt>
    <dgm:pt modelId="{1DE6E6BE-4007-A94D-9C5E-CDBC596A2E6C}" type="sibTrans" cxnId="{92FC511F-8632-EF44-98DB-E0B85A6FB964}">
      <dgm:prSet/>
      <dgm:spPr/>
      <dgm:t>
        <a:bodyPr/>
        <a:lstStyle/>
        <a:p>
          <a:endParaRPr lang="zh-CN" altLang="en-US" sz="2400"/>
        </a:p>
      </dgm:t>
    </dgm:pt>
    <dgm:pt modelId="{4D9A1AE5-7333-D940-B9F1-8B7FA2F819FC}">
      <dgm:prSet custT="1"/>
      <dgm:spPr/>
      <dgm:t>
        <a:bodyPr/>
        <a:lstStyle/>
        <a:p>
          <a:r>
            <a:rPr lang="zh-CN" altLang="en-US" sz="2000" b="1" dirty="0" smtClean="0">
              <a:effectLst/>
              <a:latin typeface="华文楷体" panose="02010600040101010101" pitchFamily="2" charset="-122"/>
              <a:ea typeface="华文楷体" panose="02010600040101010101" pitchFamily="2" charset="-122"/>
            </a:rPr>
            <a:t>推动</a:t>
          </a:r>
          <a:endParaRPr lang="en-US" altLang="zh-CN" sz="2000" b="1" dirty="0" smtClean="0">
            <a:effectLst/>
            <a:latin typeface="华文楷体" panose="02010600040101010101" pitchFamily="2" charset="-122"/>
            <a:ea typeface="华文楷体" panose="02010600040101010101" pitchFamily="2" charset="-122"/>
          </a:endParaRPr>
        </a:p>
        <a:p>
          <a:r>
            <a:rPr lang="zh-CN" altLang="en-US" sz="2000" b="1" dirty="0" smtClean="0">
              <a:effectLst/>
              <a:latin typeface="华文楷体" panose="02010600040101010101" pitchFamily="2" charset="-122"/>
              <a:ea typeface="华文楷体" panose="02010600040101010101" pitchFamily="2" charset="-122"/>
            </a:rPr>
            <a:t>科技进步</a:t>
          </a:r>
          <a:endParaRPr lang="zh-CN" altLang="en-US" sz="2000" b="1" dirty="0">
            <a:effectLst/>
            <a:latin typeface="华文楷体" panose="02010600040101010101" pitchFamily="2" charset="-122"/>
            <a:ea typeface="华文楷体" panose="02010600040101010101" pitchFamily="2" charset="-122"/>
          </a:endParaRPr>
        </a:p>
      </dgm:t>
    </dgm:pt>
    <dgm:pt modelId="{A0544EC2-3985-3D47-8AC1-533356D42C9C}" type="parTrans" cxnId="{8F0A3624-88A3-CC46-AEED-D63D6A211D96}">
      <dgm:prSet/>
      <dgm:spPr/>
      <dgm:t>
        <a:bodyPr/>
        <a:lstStyle/>
        <a:p>
          <a:endParaRPr lang="zh-CN" altLang="en-US"/>
        </a:p>
      </dgm:t>
    </dgm:pt>
    <dgm:pt modelId="{92BA08DF-7BDA-8E4B-8DFB-57899DE4A4BF}" type="sibTrans" cxnId="{8F0A3624-88A3-CC46-AEED-D63D6A211D96}">
      <dgm:prSet/>
      <dgm:spPr/>
      <dgm:t>
        <a:bodyPr/>
        <a:lstStyle/>
        <a:p>
          <a:endParaRPr lang="zh-CN" altLang="en-US"/>
        </a:p>
      </dgm:t>
    </dgm:pt>
    <dgm:pt modelId="{4D4B29AB-7F76-D14A-9A79-05D2A46F9F26}">
      <dgm:prSet custT="1"/>
      <dgm:spPr/>
      <dgm:t>
        <a:bodyPr/>
        <a:lstStyle/>
        <a:p>
          <a:r>
            <a:rPr lang="zh-CN" altLang="en-US" sz="2000" b="1" dirty="0" smtClean="0">
              <a:effectLst/>
              <a:latin typeface="华文楷体" panose="02010600040101010101" pitchFamily="2" charset="-122"/>
              <a:ea typeface="华文楷体" panose="02010600040101010101" pitchFamily="2" charset="-122"/>
            </a:rPr>
            <a:t>促进</a:t>
          </a:r>
          <a:endParaRPr lang="en-US" altLang="zh-CN" sz="2000" b="1" dirty="0" smtClean="0">
            <a:effectLst/>
            <a:latin typeface="华文楷体" panose="02010600040101010101" pitchFamily="2" charset="-122"/>
            <a:ea typeface="华文楷体" panose="02010600040101010101" pitchFamily="2" charset="-122"/>
          </a:endParaRPr>
        </a:p>
        <a:p>
          <a:r>
            <a:rPr lang="zh-CN" altLang="en-US" sz="2000" b="1" dirty="0" smtClean="0">
              <a:effectLst/>
              <a:latin typeface="华文楷体" panose="02010600040101010101" pitchFamily="2" charset="-122"/>
              <a:ea typeface="华文楷体" panose="02010600040101010101" pitchFamily="2" charset="-122"/>
            </a:rPr>
            <a:t>民生改善</a:t>
          </a:r>
          <a:endParaRPr lang="zh-CN" altLang="en-US" sz="2000" b="1" dirty="0">
            <a:effectLst/>
            <a:latin typeface="华文楷体" panose="02010600040101010101" pitchFamily="2" charset="-122"/>
            <a:ea typeface="华文楷体" panose="02010600040101010101" pitchFamily="2" charset="-122"/>
          </a:endParaRPr>
        </a:p>
      </dgm:t>
    </dgm:pt>
    <dgm:pt modelId="{718433B4-C3F5-B942-BA2C-F5FA62E151BD}" type="parTrans" cxnId="{C9A30D3F-7F2F-134C-A7DA-66F19BBAE97E}">
      <dgm:prSet/>
      <dgm:spPr/>
      <dgm:t>
        <a:bodyPr/>
        <a:lstStyle/>
        <a:p>
          <a:endParaRPr lang="zh-CN" altLang="en-US"/>
        </a:p>
      </dgm:t>
    </dgm:pt>
    <dgm:pt modelId="{B13E131D-D87B-2B4A-A3EF-05A9D1876EDE}" type="sibTrans" cxnId="{C9A30D3F-7F2F-134C-A7DA-66F19BBAE97E}">
      <dgm:prSet/>
      <dgm:spPr/>
      <dgm:t>
        <a:bodyPr/>
        <a:lstStyle/>
        <a:p>
          <a:endParaRPr lang="zh-CN" altLang="en-US"/>
        </a:p>
      </dgm:t>
    </dgm:pt>
    <dgm:pt modelId="{4F305C5D-423D-4542-A3E3-51C6AB43FFAF}" type="pres">
      <dgm:prSet presAssocID="{9F71BC2E-1C0E-6E4A-BB81-7464F066486E}" presName="Name0" presStyleCnt="0">
        <dgm:presLayoutVars>
          <dgm:chMax val="1"/>
          <dgm:dir/>
          <dgm:animLvl val="ctr"/>
          <dgm:resizeHandles val="exact"/>
        </dgm:presLayoutVars>
      </dgm:prSet>
      <dgm:spPr/>
      <dgm:t>
        <a:bodyPr/>
        <a:lstStyle/>
        <a:p>
          <a:endParaRPr lang="zh-CN" altLang="en-US"/>
        </a:p>
      </dgm:t>
    </dgm:pt>
    <dgm:pt modelId="{56E22998-EC43-D24D-9481-0EF49CC2862C}" type="pres">
      <dgm:prSet presAssocID="{829A9785-AAD9-414A-A6CD-2EDBA676F4B5}" presName="centerShape" presStyleLbl="node0" presStyleIdx="0" presStyleCnt="1" custScaleX="140123" custScaleY="88380"/>
      <dgm:spPr/>
      <dgm:t>
        <a:bodyPr/>
        <a:lstStyle/>
        <a:p>
          <a:endParaRPr lang="zh-CN" altLang="en-US"/>
        </a:p>
      </dgm:t>
    </dgm:pt>
    <dgm:pt modelId="{81F84003-DF61-2A47-8906-304B0777471B}" type="pres">
      <dgm:prSet presAssocID="{56C451D5-48A8-CD49-833B-085BBF9C5054}" presName="parTrans" presStyleLbl="sibTrans2D1" presStyleIdx="0" presStyleCnt="4" custScaleX="116933" custScaleY="109512"/>
      <dgm:spPr/>
      <dgm:t>
        <a:bodyPr/>
        <a:lstStyle/>
        <a:p>
          <a:endParaRPr lang="zh-CN" altLang="en-US"/>
        </a:p>
      </dgm:t>
    </dgm:pt>
    <dgm:pt modelId="{0AD27AE5-9ACB-7345-9EBE-A0EAD588D5EA}" type="pres">
      <dgm:prSet presAssocID="{56C451D5-48A8-CD49-833B-085BBF9C5054}" presName="connectorText" presStyleLbl="sibTrans2D1" presStyleIdx="0" presStyleCnt="4"/>
      <dgm:spPr/>
      <dgm:t>
        <a:bodyPr/>
        <a:lstStyle/>
        <a:p>
          <a:endParaRPr lang="zh-CN" altLang="en-US"/>
        </a:p>
      </dgm:t>
    </dgm:pt>
    <dgm:pt modelId="{EB8E8299-196A-FF43-8D33-68B54B8B2D3F}" type="pres">
      <dgm:prSet presAssocID="{F5BE8989-DE48-C843-BED8-4CDC55ABC91D}" presName="node" presStyleLbl="node1" presStyleIdx="0" presStyleCnt="4" custScaleX="131824" custScaleY="111318">
        <dgm:presLayoutVars>
          <dgm:bulletEnabled val="1"/>
        </dgm:presLayoutVars>
      </dgm:prSet>
      <dgm:spPr/>
      <dgm:t>
        <a:bodyPr/>
        <a:lstStyle/>
        <a:p>
          <a:endParaRPr lang="zh-CN" altLang="en-US"/>
        </a:p>
      </dgm:t>
    </dgm:pt>
    <dgm:pt modelId="{25C4693B-BBF2-F546-8536-23AD1EBE2BFB}" type="pres">
      <dgm:prSet presAssocID="{718433B4-C3F5-B942-BA2C-F5FA62E151BD}" presName="parTrans" presStyleLbl="sibTrans2D1" presStyleIdx="1" presStyleCnt="4"/>
      <dgm:spPr/>
      <dgm:t>
        <a:bodyPr/>
        <a:lstStyle/>
        <a:p>
          <a:endParaRPr lang="zh-CN" altLang="en-US"/>
        </a:p>
      </dgm:t>
    </dgm:pt>
    <dgm:pt modelId="{9DBB36C2-AA63-BF44-AB18-579DF3532324}" type="pres">
      <dgm:prSet presAssocID="{718433B4-C3F5-B942-BA2C-F5FA62E151BD}" presName="connectorText" presStyleLbl="sibTrans2D1" presStyleIdx="1" presStyleCnt="4"/>
      <dgm:spPr/>
      <dgm:t>
        <a:bodyPr/>
        <a:lstStyle/>
        <a:p>
          <a:endParaRPr lang="zh-CN" altLang="en-US"/>
        </a:p>
      </dgm:t>
    </dgm:pt>
    <dgm:pt modelId="{92351799-32FA-6D43-97F9-C9108CC8DA32}" type="pres">
      <dgm:prSet presAssocID="{4D4B29AB-7F76-D14A-9A79-05D2A46F9F26}" presName="node" presStyleLbl="node1" presStyleIdx="1" presStyleCnt="4" custScaleX="131824" custScaleY="108389" custRadScaleRad="124403">
        <dgm:presLayoutVars>
          <dgm:bulletEnabled val="1"/>
        </dgm:presLayoutVars>
      </dgm:prSet>
      <dgm:spPr/>
      <dgm:t>
        <a:bodyPr/>
        <a:lstStyle/>
        <a:p>
          <a:endParaRPr lang="zh-CN" altLang="en-US"/>
        </a:p>
      </dgm:t>
    </dgm:pt>
    <dgm:pt modelId="{4AE99697-E163-674E-A04D-AF2B95AC9653}" type="pres">
      <dgm:prSet presAssocID="{DCAE8C55-4BEC-034E-AD12-5128A01D4EA6}" presName="parTrans" presStyleLbl="sibTrans2D1" presStyleIdx="2" presStyleCnt="4" custScaleX="116933" custScaleY="109512"/>
      <dgm:spPr/>
      <dgm:t>
        <a:bodyPr/>
        <a:lstStyle/>
        <a:p>
          <a:endParaRPr lang="zh-CN" altLang="en-US"/>
        </a:p>
      </dgm:t>
    </dgm:pt>
    <dgm:pt modelId="{530F8E52-1478-8744-AC81-5854FB30E04C}" type="pres">
      <dgm:prSet presAssocID="{DCAE8C55-4BEC-034E-AD12-5128A01D4EA6}" presName="connectorText" presStyleLbl="sibTrans2D1" presStyleIdx="2" presStyleCnt="4"/>
      <dgm:spPr/>
      <dgm:t>
        <a:bodyPr/>
        <a:lstStyle/>
        <a:p>
          <a:endParaRPr lang="zh-CN" altLang="en-US"/>
        </a:p>
      </dgm:t>
    </dgm:pt>
    <dgm:pt modelId="{1103104D-2E91-6C49-B210-3E566551B48E}" type="pres">
      <dgm:prSet presAssocID="{4EF94F1F-5A8B-A94B-AEED-1A8ADE23D3DB}" presName="node" presStyleLbl="node1" presStyleIdx="2" presStyleCnt="4" custScaleX="131824" custScaleY="111318" custRadScaleRad="97599" custRadScaleInc="352">
        <dgm:presLayoutVars>
          <dgm:bulletEnabled val="1"/>
        </dgm:presLayoutVars>
      </dgm:prSet>
      <dgm:spPr/>
      <dgm:t>
        <a:bodyPr/>
        <a:lstStyle/>
        <a:p>
          <a:endParaRPr lang="zh-CN" altLang="en-US"/>
        </a:p>
      </dgm:t>
    </dgm:pt>
    <dgm:pt modelId="{AB726B16-2826-3B4C-8E21-DB7FA20AF6DF}" type="pres">
      <dgm:prSet presAssocID="{A0544EC2-3985-3D47-8AC1-533356D42C9C}" presName="parTrans" presStyleLbl="sibTrans2D1" presStyleIdx="3" presStyleCnt="4"/>
      <dgm:spPr/>
      <dgm:t>
        <a:bodyPr/>
        <a:lstStyle/>
        <a:p>
          <a:endParaRPr lang="zh-CN" altLang="en-US"/>
        </a:p>
      </dgm:t>
    </dgm:pt>
    <dgm:pt modelId="{B9BB6DD4-147B-D14F-BC5D-227495C6D627}" type="pres">
      <dgm:prSet presAssocID="{A0544EC2-3985-3D47-8AC1-533356D42C9C}" presName="connectorText" presStyleLbl="sibTrans2D1" presStyleIdx="3" presStyleCnt="4"/>
      <dgm:spPr/>
      <dgm:t>
        <a:bodyPr/>
        <a:lstStyle/>
        <a:p>
          <a:endParaRPr lang="zh-CN" altLang="en-US"/>
        </a:p>
      </dgm:t>
    </dgm:pt>
    <dgm:pt modelId="{DA3F7E5A-0C18-314E-A799-C3DC3FE2C14C}" type="pres">
      <dgm:prSet presAssocID="{4D9A1AE5-7333-D940-B9F1-8B7FA2F819FC}" presName="node" presStyleLbl="node1" presStyleIdx="3" presStyleCnt="4" custScaleX="131824" custScaleY="108389" custRadScaleRad="124747">
        <dgm:presLayoutVars>
          <dgm:bulletEnabled val="1"/>
        </dgm:presLayoutVars>
      </dgm:prSet>
      <dgm:spPr/>
      <dgm:t>
        <a:bodyPr/>
        <a:lstStyle/>
        <a:p>
          <a:endParaRPr lang="zh-CN" altLang="en-US"/>
        </a:p>
      </dgm:t>
    </dgm:pt>
  </dgm:ptLst>
  <dgm:cxnLst>
    <dgm:cxn modelId="{28604117-3BB2-FC48-B572-9A6DBAC1B0B1}" srcId="{829A9785-AAD9-414A-A6CD-2EDBA676F4B5}" destId="{F5BE8989-DE48-C843-BED8-4CDC55ABC91D}" srcOrd="0" destOrd="0" parTransId="{56C451D5-48A8-CD49-833B-085BBF9C5054}" sibTransId="{78C7429C-D10F-4F40-A2D4-C0621532385C}"/>
    <dgm:cxn modelId="{FA0CC9A3-D9D1-4911-845D-EE8A347BCEB5}" type="presOf" srcId="{DCAE8C55-4BEC-034E-AD12-5128A01D4EA6}" destId="{4AE99697-E163-674E-A04D-AF2B95AC9653}" srcOrd="0" destOrd="0" presId="urn:microsoft.com/office/officeart/2005/8/layout/radial5"/>
    <dgm:cxn modelId="{C5EF7CE5-BBD7-4F2C-9C1E-9142222C18B0}" type="presOf" srcId="{56C451D5-48A8-CD49-833B-085BBF9C5054}" destId="{81F84003-DF61-2A47-8906-304B0777471B}" srcOrd="0" destOrd="0" presId="urn:microsoft.com/office/officeart/2005/8/layout/radial5"/>
    <dgm:cxn modelId="{92FC511F-8632-EF44-98DB-E0B85A6FB964}" srcId="{829A9785-AAD9-414A-A6CD-2EDBA676F4B5}" destId="{4EF94F1F-5A8B-A94B-AEED-1A8ADE23D3DB}" srcOrd="2" destOrd="0" parTransId="{DCAE8C55-4BEC-034E-AD12-5128A01D4EA6}" sibTransId="{1DE6E6BE-4007-A94D-9C5E-CDBC596A2E6C}"/>
    <dgm:cxn modelId="{04393FF7-73F5-47FD-AAAB-701F3C22DAC1}" type="presOf" srcId="{4D9A1AE5-7333-D940-B9F1-8B7FA2F819FC}" destId="{DA3F7E5A-0C18-314E-A799-C3DC3FE2C14C}" srcOrd="0" destOrd="0" presId="urn:microsoft.com/office/officeart/2005/8/layout/radial5"/>
    <dgm:cxn modelId="{0229AF86-B6B8-45DB-B588-4EF12ECB4C5B}" type="presOf" srcId="{56C451D5-48A8-CD49-833B-085BBF9C5054}" destId="{0AD27AE5-9ACB-7345-9EBE-A0EAD588D5EA}" srcOrd="1" destOrd="0" presId="urn:microsoft.com/office/officeart/2005/8/layout/radial5"/>
    <dgm:cxn modelId="{3E04B6AE-74D6-4428-B014-E2CDF2DF0930}" type="presOf" srcId="{4D4B29AB-7F76-D14A-9A79-05D2A46F9F26}" destId="{92351799-32FA-6D43-97F9-C9108CC8DA32}" srcOrd="0" destOrd="0" presId="urn:microsoft.com/office/officeart/2005/8/layout/radial5"/>
    <dgm:cxn modelId="{F261B320-246C-476B-9B68-88826270CE49}" type="presOf" srcId="{A0544EC2-3985-3D47-8AC1-533356D42C9C}" destId="{B9BB6DD4-147B-D14F-BC5D-227495C6D627}" srcOrd="1" destOrd="0" presId="urn:microsoft.com/office/officeart/2005/8/layout/radial5"/>
    <dgm:cxn modelId="{9DC039BE-7560-4B92-BA68-882B92F6DF6C}" type="presOf" srcId="{9F71BC2E-1C0E-6E4A-BB81-7464F066486E}" destId="{4F305C5D-423D-4542-A3E3-51C6AB43FFAF}" srcOrd="0" destOrd="0" presId="urn:microsoft.com/office/officeart/2005/8/layout/radial5"/>
    <dgm:cxn modelId="{326405CA-1950-4C05-8068-D90DC8481602}" type="presOf" srcId="{DCAE8C55-4BEC-034E-AD12-5128A01D4EA6}" destId="{530F8E52-1478-8744-AC81-5854FB30E04C}" srcOrd="1" destOrd="0" presId="urn:microsoft.com/office/officeart/2005/8/layout/radial5"/>
    <dgm:cxn modelId="{9D87145B-DF38-BD4B-A7CD-EE78B5B0C290}" srcId="{9F71BC2E-1C0E-6E4A-BB81-7464F066486E}" destId="{829A9785-AAD9-414A-A6CD-2EDBA676F4B5}" srcOrd="0" destOrd="0" parTransId="{810C739F-D1F7-F844-B993-CB87BC85E897}" sibTransId="{4FA406FD-20A3-6E47-BFCD-C1C7484A17E6}"/>
    <dgm:cxn modelId="{E784A4A8-86B0-4802-A1C6-2B9747988FFE}" type="presOf" srcId="{718433B4-C3F5-B942-BA2C-F5FA62E151BD}" destId="{25C4693B-BBF2-F546-8536-23AD1EBE2BFB}" srcOrd="0" destOrd="0" presId="urn:microsoft.com/office/officeart/2005/8/layout/radial5"/>
    <dgm:cxn modelId="{C9A30D3F-7F2F-134C-A7DA-66F19BBAE97E}" srcId="{829A9785-AAD9-414A-A6CD-2EDBA676F4B5}" destId="{4D4B29AB-7F76-D14A-9A79-05D2A46F9F26}" srcOrd="1" destOrd="0" parTransId="{718433B4-C3F5-B942-BA2C-F5FA62E151BD}" sibTransId="{B13E131D-D87B-2B4A-A3EF-05A9D1876EDE}"/>
    <dgm:cxn modelId="{8F0A3624-88A3-CC46-AEED-D63D6A211D96}" srcId="{829A9785-AAD9-414A-A6CD-2EDBA676F4B5}" destId="{4D9A1AE5-7333-D940-B9F1-8B7FA2F819FC}" srcOrd="3" destOrd="0" parTransId="{A0544EC2-3985-3D47-8AC1-533356D42C9C}" sibTransId="{92BA08DF-7BDA-8E4B-8DFB-57899DE4A4BF}"/>
    <dgm:cxn modelId="{0A715353-A62A-4E80-9440-AF13185B9A10}" type="presOf" srcId="{4EF94F1F-5A8B-A94B-AEED-1A8ADE23D3DB}" destId="{1103104D-2E91-6C49-B210-3E566551B48E}" srcOrd="0" destOrd="0" presId="urn:microsoft.com/office/officeart/2005/8/layout/radial5"/>
    <dgm:cxn modelId="{7B6AE615-9A79-4E9B-AB4E-90AF82D8F427}" type="presOf" srcId="{718433B4-C3F5-B942-BA2C-F5FA62E151BD}" destId="{9DBB36C2-AA63-BF44-AB18-579DF3532324}" srcOrd="1" destOrd="0" presId="urn:microsoft.com/office/officeart/2005/8/layout/radial5"/>
    <dgm:cxn modelId="{27B51D6E-82F3-435F-97BC-B68C3E192835}" type="presOf" srcId="{F5BE8989-DE48-C843-BED8-4CDC55ABC91D}" destId="{EB8E8299-196A-FF43-8D33-68B54B8B2D3F}" srcOrd="0" destOrd="0" presId="urn:microsoft.com/office/officeart/2005/8/layout/radial5"/>
    <dgm:cxn modelId="{061C6FEC-EA8D-4E9B-BE0E-9A37951B7C54}" type="presOf" srcId="{829A9785-AAD9-414A-A6CD-2EDBA676F4B5}" destId="{56E22998-EC43-D24D-9481-0EF49CC2862C}" srcOrd="0" destOrd="0" presId="urn:microsoft.com/office/officeart/2005/8/layout/radial5"/>
    <dgm:cxn modelId="{4701995B-ABFE-4E10-A547-CA6158A80BEB}" type="presOf" srcId="{A0544EC2-3985-3D47-8AC1-533356D42C9C}" destId="{AB726B16-2826-3B4C-8E21-DB7FA20AF6DF}" srcOrd="0" destOrd="0" presId="urn:microsoft.com/office/officeart/2005/8/layout/radial5"/>
    <dgm:cxn modelId="{902998A0-A18D-44B3-B698-F072A26CD24A}" type="presParOf" srcId="{4F305C5D-423D-4542-A3E3-51C6AB43FFAF}" destId="{56E22998-EC43-D24D-9481-0EF49CC2862C}" srcOrd="0" destOrd="0" presId="urn:microsoft.com/office/officeart/2005/8/layout/radial5"/>
    <dgm:cxn modelId="{0F258021-6EF5-43DD-B15B-C7AD5BEB29CE}" type="presParOf" srcId="{4F305C5D-423D-4542-A3E3-51C6AB43FFAF}" destId="{81F84003-DF61-2A47-8906-304B0777471B}" srcOrd="1" destOrd="0" presId="urn:microsoft.com/office/officeart/2005/8/layout/radial5"/>
    <dgm:cxn modelId="{360D4462-DA82-4EFE-8175-E5915A45025F}" type="presParOf" srcId="{81F84003-DF61-2A47-8906-304B0777471B}" destId="{0AD27AE5-9ACB-7345-9EBE-A0EAD588D5EA}" srcOrd="0" destOrd="0" presId="urn:microsoft.com/office/officeart/2005/8/layout/radial5"/>
    <dgm:cxn modelId="{7BC9D886-312C-48FB-BF5E-B6B3864D622D}" type="presParOf" srcId="{4F305C5D-423D-4542-A3E3-51C6AB43FFAF}" destId="{EB8E8299-196A-FF43-8D33-68B54B8B2D3F}" srcOrd="2" destOrd="0" presId="urn:microsoft.com/office/officeart/2005/8/layout/radial5"/>
    <dgm:cxn modelId="{F6ADE357-1CDA-413E-9D25-419237D9529D}" type="presParOf" srcId="{4F305C5D-423D-4542-A3E3-51C6AB43FFAF}" destId="{25C4693B-BBF2-F546-8536-23AD1EBE2BFB}" srcOrd="3" destOrd="0" presId="urn:microsoft.com/office/officeart/2005/8/layout/radial5"/>
    <dgm:cxn modelId="{AEEF4E0C-F0A1-4745-8163-3EE0AE0CF29A}" type="presParOf" srcId="{25C4693B-BBF2-F546-8536-23AD1EBE2BFB}" destId="{9DBB36C2-AA63-BF44-AB18-579DF3532324}" srcOrd="0" destOrd="0" presId="urn:microsoft.com/office/officeart/2005/8/layout/radial5"/>
    <dgm:cxn modelId="{48505789-DA26-445B-82B0-7FAB3FC239AC}" type="presParOf" srcId="{4F305C5D-423D-4542-A3E3-51C6AB43FFAF}" destId="{92351799-32FA-6D43-97F9-C9108CC8DA32}" srcOrd="4" destOrd="0" presId="urn:microsoft.com/office/officeart/2005/8/layout/radial5"/>
    <dgm:cxn modelId="{06275BBA-2645-4643-B29B-EA1A0991F50D}" type="presParOf" srcId="{4F305C5D-423D-4542-A3E3-51C6AB43FFAF}" destId="{4AE99697-E163-674E-A04D-AF2B95AC9653}" srcOrd="5" destOrd="0" presId="urn:microsoft.com/office/officeart/2005/8/layout/radial5"/>
    <dgm:cxn modelId="{A74370D1-6479-407A-A678-0085BB9DA66E}" type="presParOf" srcId="{4AE99697-E163-674E-A04D-AF2B95AC9653}" destId="{530F8E52-1478-8744-AC81-5854FB30E04C}" srcOrd="0" destOrd="0" presId="urn:microsoft.com/office/officeart/2005/8/layout/radial5"/>
    <dgm:cxn modelId="{248E8071-266F-49D7-B435-2E228F560B83}" type="presParOf" srcId="{4F305C5D-423D-4542-A3E3-51C6AB43FFAF}" destId="{1103104D-2E91-6C49-B210-3E566551B48E}" srcOrd="6" destOrd="0" presId="urn:microsoft.com/office/officeart/2005/8/layout/radial5"/>
    <dgm:cxn modelId="{12BD95A4-5154-49BA-9594-CF4C0519E7F7}" type="presParOf" srcId="{4F305C5D-423D-4542-A3E3-51C6AB43FFAF}" destId="{AB726B16-2826-3B4C-8E21-DB7FA20AF6DF}" srcOrd="7" destOrd="0" presId="urn:microsoft.com/office/officeart/2005/8/layout/radial5"/>
    <dgm:cxn modelId="{495902C8-DAFC-4DBE-BB45-61A95F27ECA9}" type="presParOf" srcId="{AB726B16-2826-3B4C-8E21-DB7FA20AF6DF}" destId="{B9BB6DD4-147B-D14F-BC5D-227495C6D627}" srcOrd="0" destOrd="0" presId="urn:microsoft.com/office/officeart/2005/8/layout/radial5"/>
    <dgm:cxn modelId="{38089D18-2843-4539-85BA-83281C646786}" type="presParOf" srcId="{4F305C5D-423D-4542-A3E3-51C6AB43FFAF}" destId="{DA3F7E5A-0C18-314E-A799-C3DC3FE2C14C}" srcOrd="8"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3417D0-7D51-4146-A6CE-23EB78A281FF}">
      <dsp:nvSpPr>
        <dsp:cNvPr id="0" name=""/>
        <dsp:cNvSpPr/>
      </dsp:nvSpPr>
      <dsp:spPr>
        <a:xfrm>
          <a:off x="2740025" y="180062"/>
          <a:ext cx="4620055" cy="4213463"/>
        </a:xfrm>
        <a:prstGeom prst="quadArrow">
          <a:avLst>
            <a:gd name="adj1" fmla="val 2000"/>
            <a:gd name="adj2" fmla="val 4000"/>
            <a:gd name="adj3" fmla="val 5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DE18B9C-F19C-43C5-A502-44AAEAB32021}">
      <dsp:nvSpPr>
        <dsp:cNvPr id="0" name=""/>
        <dsp:cNvSpPr/>
      </dsp:nvSpPr>
      <dsp:spPr>
        <a:xfrm>
          <a:off x="2627551" y="252096"/>
          <a:ext cx="2208292" cy="182943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zh-CN" altLang="en-US" sz="2800" b="0" kern="1200" dirty="0" smtClean="0">
              <a:latin typeface="+mn-lt"/>
              <a:ea typeface="黑体" pitchFamily="49" charset="-122"/>
              <a:cs typeface="仿宋"/>
            </a:rPr>
            <a:t>规模大</a:t>
          </a:r>
          <a:r>
            <a:rPr lang="en-US" altLang="zh-CN" sz="2800" b="1" kern="1200" dirty="0" smtClean="0">
              <a:latin typeface="+mn-lt"/>
              <a:ea typeface="仿宋"/>
              <a:cs typeface="仿宋"/>
            </a:rPr>
            <a:t>(Volume)</a:t>
          </a:r>
          <a:r>
            <a:rPr lang="zh-CN" altLang="en-US" sz="2800" b="1" kern="1200" dirty="0" smtClean="0">
              <a:latin typeface="+mn-lt"/>
              <a:ea typeface="仿宋"/>
              <a:cs typeface="仿宋"/>
            </a:rPr>
            <a:t> </a:t>
          </a:r>
          <a:endParaRPr lang="en-US" altLang="zh-CN" sz="2800" b="1" kern="1200" dirty="0" smtClean="0">
            <a:latin typeface="+mn-lt"/>
            <a:ea typeface="仿宋"/>
            <a:cs typeface="仿宋"/>
          </a:endParaRPr>
        </a:p>
      </dsp:txBody>
      <dsp:txXfrm>
        <a:off x="2716857" y="341402"/>
        <a:ext cx="2029680" cy="1650823"/>
      </dsp:txXfrm>
    </dsp:sp>
    <dsp:sp modelId="{643733B0-9F89-47BD-AACB-7E16B210AC13}">
      <dsp:nvSpPr>
        <dsp:cNvPr id="0" name=""/>
        <dsp:cNvSpPr/>
      </dsp:nvSpPr>
      <dsp:spPr>
        <a:xfrm>
          <a:off x="5247494" y="252096"/>
          <a:ext cx="2076665" cy="182943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zh-CN" altLang="en-US" sz="2800" kern="1200" dirty="0" smtClean="0">
              <a:latin typeface="黑体" pitchFamily="49" charset="-122"/>
              <a:ea typeface="黑体" pitchFamily="49" charset="-122"/>
              <a:cs typeface="+mn-cs"/>
            </a:rPr>
            <a:t>速度快</a:t>
          </a:r>
          <a:r>
            <a:rPr lang="en-US" altLang="zh-CN" sz="2800" b="1" kern="1200" dirty="0" smtClean="0">
              <a:latin typeface="+mn-lt"/>
              <a:ea typeface="仿宋"/>
              <a:cs typeface="仿宋"/>
            </a:rPr>
            <a:t>(</a:t>
          </a:r>
          <a:r>
            <a:rPr lang="en-US" sz="2800" b="1" kern="1200" dirty="0" smtClean="0">
              <a:latin typeface="+mn-lt"/>
              <a:ea typeface="仿宋"/>
              <a:cs typeface="仿宋"/>
            </a:rPr>
            <a:t>Velocity</a:t>
          </a:r>
          <a:r>
            <a:rPr lang="en-US" altLang="zh-CN" sz="2800" b="1" kern="1200" dirty="0" smtClean="0">
              <a:latin typeface="+mn-lt"/>
              <a:ea typeface="仿宋"/>
              <a:cs typeface="仿宋"/>
            </a:rPr>
            <a:t>)</a:t>
          </a:r>
        </a:p>
      </dsp:txBody>
      <dsp:txXfrm>
        <a:off x="5336800" y="341402"/>
        <a:ext cx="1898053" cy="1650823"/>
      </dsp:txXfrm>
    </dsp:sp>
    <dsp:sp modelId="{AEBC0A44-2984-4C88-8033-414ED0C7C421}">
      <dsp:nvSpPr>
        <dsp:cNvPr id="0" name=""/>
        <dsp:cNvSpPr/>
      </dsp:nvSpPr>
      <dsp:spPr>
        <a:xfrm>
          <a:off x="2627551" y="2528078"/>
          <a:ext cx="2208292" cy="182943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zh-CN" altLang="en-US" sz="2800" kern="1200" dirty="0" smtClean="0">
              <a:latin typeface="黑体" pitchFamily="49" charset="-122"/>
              <a:ea typeface="黑体" pitchFamily="49" charset="-122"/>
              <a:cs typeface="+mn-cs"/>
            </a:rPr>
            <a:t>类型多</a:t>
          </a:r>
          <a:r>
            <a:rPr lang="en-US" altLang="zh-CN" sz="2800" b="1" kern="1200" dirty="0" smtClean="0">
              <a:latin typeface="+mn-lt"/>
              <a:ea typeface="仿宋"/>
              <a:cs typeface="仿宋"/>
            </a:rPr>
            <a:t>(</a:t>
          </a:r>
          <a:r>
            <a:rPr lang="en-US" sz="2800" b="1" kern="1200" dirty="0" smtClean="0">
              <a:latin typeface="+mn-lt"/>
              <a:ea typeface="仿宋"/>
              <a:cs typeface="仿宋"/>
            </a:rPr>
            <a:t>V</a:t>
          </a:r>
          <a:r>
            <a:rPr lang="en-US" altLang="zh-CN" sz="2800" b="1" kern="1200" dirty="0" smtClean="0">
              <a:latin typeface="+mn-lt"/>
              <a:ea typeface="仿宋"/>
              <a:cs typeface="仿宋"/>
            </a:rPr>
            <a:t>ariety)</a:t>
          </a:r>
          <a:r>
            <a:rPr lang="zh-CN" altLang="en-US" sz="2800" b="1" kern="1200" dirty="0" smtClean="0">
              <a:latin typeface="+mn-lt"/>
              <a:ea typeface="仿宋"/>
              <a:cs typeface="仿宋"/>
            </a:rPr>
            <a:t> </a:t>
          </a:r>
          <a:endParaRPr lang="en-US" altLang="zh-CN" sz="2800" b="1" kern="1200" dirty="0" smtClean="0">
            <a:latin typeface="+mn-lt"/>
            <a:ea typeface="仿宋"/>
            <a:cs typeface="仿宋"/>
          </a:endParaRPr>
        </a:p>
      </dsp:txBody>
      <dsp:txXfrm>
        <a:off x="2716857" y="2617384"/>
        <a:ext cx="2029680" cy="1650823"/>
      </dsp:txXfrm>
    </dsp:sp>
    <dsp:sp modelId="{8FE7C329-1343-4B1B-AFDB-B48313CBEAE6}">
      <dsp:nvSpPr>
        <dsp:cNvPr id="0" name=""/>
        <dsp:cNvSpPr/>
      </dsp:nvSpPr>
      <dsp:spPr>
        <a:xfrm>
          <a:off x="5247494" y="2528078"/>
          <a:ext cx="2076665" cy="182943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zh-CN" altLang="en-US" sz="2800" kern="1200" smtClean="0">
              <a:latin typeface="黑体" pitchFamily="49" charset="-122"/>
              <a:ea typeface="黑体" pitchFamily="49" charset="-122"/>
              <a:cs typeface="+mn-cs"/>
            </a:rPr>
            <a:t>价值密度低 </a:t>
          </a:r>
          <a:r>
            <a:rPr lang="en-US" altLang="zh-CN" sz="2800" b="1" kern="1200" smtClean="0">
              <a:latin typeface="+mn-lt"/>
              <a:ea typeface="仿宋"/>
              <a:cs typeface="仿宋"/>
            </a:rPr>
            <a:t>(Value)</a:t>
          </a:r>
          <a:r>
            <a:rPr lang="zh-CN" altLang="en-US" sz="2800" b="1" kern="1200" smtClean="0">
              <a:latin typeface="+mn-lt"/>
              <a:ea typeface="仿宋"/>
              <a:cs typeface="仿宋"/>
            </a:rPr>
            <a:t> </a:t>
          </a:r>
          <a:endParaRPr lang="en-US" altLang="zh-CN" sz="2800" b="1" kern="1200" dirty="0" smtClean="0">
            <a:latin typeface="+mn-lt"/>
            <a:ea typeface="仿宋"/>
            <a:cs typeface="仿宋"/>
          </a:endParaRPr>
        </a:p>
      </dsp:txBody>
      <dsp:txXfrm>
        <a:off x="5336800" y="2617384"/>
        <a:ext cx="1898053" cy="165082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E22998-EC43-D24D-9481-0EF49CC2862C}">
      <dsp:nvSpPr>
        <dsp:cNvPr id="0" name=""/>
        <dsp:cNvSpPr/>
      </dsp:nvSpPr>
      <dsp:spPr>
        <a:xfrm>
          <a:off x="2738846" y="1806183"/>
          <a:ext cx="1692688" cy="1067632"/>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0">
            <a:lnSpc>
              <a:spcPct val="90000"/>
            </a:lnSpc>
            <a:spcBef>
              <a:spcPct val="0"/>
            </a:spcBef>
            <a:spcAft>
              <a:spcPct val="35000"/>
            </a:spcAft>
          </a:pPr>
          <a:r>
            <a:rPr lang="zh-CN" altLang="en-US" sz="2400" b="1" kern="1200" dirty="0" smtClean="0">
              <a:effectLst/>
              <a:latin typeface="华文楷体" panose="02010600040101010101" pitchFamily="2" charset="-122"/>
              <a:ea typeface="华文楷体" panose="02010600040101010101" pitchFamily="2" charset="-122"/>
            </a:rPr>
            <a:t>大数据计算</a:t>
          </a:r>
          <a:endParaRPr lang="zh-CN" altLang="en-US" sz="2400" b="1" kern="1200" dirty="0">
            <a:effectLst/>
            <a:latin typeface="华文楷体" panose="02010600040101010101" pitchFamily="2" charset="-122"/>
            <a:ea typeface="华文楷体" panose="02010600040101010101" pitchFamily="2" charset="-122"/>
          </a:endParaRPr>
        </a:p>
      </dsp:txBody>
      <dsp:txXfrm>
        <a:off x="2986734" y="1962534"/>
        <a:ext cx="1196912" cy="754930"/>
      </dsp:txXfrm>
    </dsp:sp>
    <dsp:sp modelId="{81F84003-DF61-2A47-8906-304B0777471B}">
      <dsp:nvSpPr>
        <dsp:cNvPr id="0" name=""/>
        <dsp:cNvSpPr/>
      </dsp:nvSpPr>
      <dsp:spPr>
        <a:xfrm rot="16200000">
          <a:off x="3428838" y="1332682"/>
          <a:ext cx="312703" cy="457572"/>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zh-CN" altLang="en-US" sz="2400" kern="1200"/>
        </a:p>
      </dsp:txBody>
      <dsp:txXfrm>
        <a:off x="3475744" y="1471102"/>
        <a:ext cx="218892" cy="274544"/>
      </dsp:txXfrm>
    </dsp:sp>
    <dsp:sp modelId="{EB8E8299-196A-FF43-8D33-68B54B8B2D3F}">
      <dsp:nvSpPr>
        <dsp:cNvPr id="0" name=""/>
        <dsp:cNvSpPr/>
      </dsp:nvSpPr>
      <dsp:spPr>
        <a:xfrm>
          <a:off x="2775192" y="-66379"/>
          <a:ext cx="1619995" cy="1367995"/>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b="1" kern="1200" dirty="0" smtClean="0">
              <a:effectLst/>
              <a:latin typeface="华文楷体" panose="02010600040101010101" pitchFamily="2" charset="-122"/>
              <a:ea typeface="华文楷体" panose="02010600040101010101" pitchFamily="2" charset="-122"/>
            </a:rPr>
            <a:t>辅助</a:t>
          </a:r>
          <a:endParaRPr lang="en-US" altLang="zh-CN" sz="2000" b="1" kern="1200" dirty="0" smtClean="0">
            <a:effectLst/>
            <a:latin typeface="华文楷体" panose="02010600040101010101" pitchFamily="2" charset="-122"/>
            <a:ea typeface="华文楷体" panose="02010600040101010101" pitchFamily="2" charset="-122"/>
          </a:endParaRPr>
        </a:p>
        <a:p>
          <a:pPr lvl="0" algn="ctr" defTabSz="889000">
            <a:lnSpc>
              <a:spcPct val="90000"/>
            </a:lnSpc>
            <a:spcBef>
              <a:spcPct val="0"/>
            </a:spcBef>
            <a:spcAft>
              <a:spcPct val="35000"/>
            </a:spcAft>
          </a:pPr>
          <a:r>
            <a:rPr lang="zh-CN" altLang="en-US" sz="2000" b="1" kern="1200" dirty="0" smtClean="0">
              <a:effectLst/>
              <a:latin typeface="华文楷体" panose="02010600040101010101" pitchFamily="2" charset="-122"/>
              <a:ea typeface="华文楷体" panose="02010600040101010101" pitchFamily="2" charset="-122"/>
            </a:rPr>
            <a:t>社会管理</a:t>
          </a:r>
        </a:p>
      </dsp:txBody>
      <dsp:txXfrm>
        <a:off x="3012435" y="133959"/>
        <a:ext cx="1145509" cy="967319"/>
      </dsp:txXfrm>
    </dsp:sp>
    <dsp:sp modelId="{25C4693B-BBF2-F546-8536-23AD1EBE2BFB}">
      <dsp:nvSpPr>
        <dsp:cNvPr id="0" name=""/>
        <dsp:cNvSpPr/>
      </dsp:nvSpPr>
      <dsp:spPr>
        <a:xfrm>
          <a:off x="4538532" y="2131085"/>
          <a:ext cx="257766" cy="417828"/>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zh-CN" altLang="en-US" sz="1900" kern="1200"/>
        </a:p>
      </dsp:txBody>
      <dsp:txXfrm>
        <a:off x="4538532" y="2214651"/>
        <a:ext cx="180436" cy="250696"/>
      </dsp:txXfrm>
    </dsp:sp>
    <dsp:sp modelId="{92351799-32FA-6D43-97F9-C9108CC8DA32}">
      <dsp:nvSpPr>
        <dsp:cNvPr id="0" name=""/>
        <dsp:cNvSpPr/>
      </dsp:nvSpPr>
      <dsp:spPr>
        <a:xfrm>
          <a:off x="4917886" y="1673999"/>
          <a:ext cx="1619995" cy="1332001"/>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b="1" kern="1200" dirty="0" smtClean="0">
              <a:effectLst/>
              <a:latin typeface="华文楷体" panose="02010600040101010101" pitchFamily="2" charset="-122"/>
              <a:ea typeface="华文楷体" panose="02010600040101010101" pitchFamily="2" charset="-122"/>
            </a:rPr>
            <a:t>促进</a:t>
          </a:r>
          <a:endParaRPr lang="en-US" altLang="zh-CN" sz="2000" b="1" kern="1200" dirty="0" smtClean="0">
            <a:effectLst/>
            <a:latin typeface="华文楷体" panose="02010600040101010101" pitchFamily="2" charset="-122"/>
            <a:ea typeface="华文楷体" panose="02010600040101010101" pitchFamily="2" charset="-122"/>
          </a:endParaRPr>
        </a:p>
        <a:p>
          <a:pPr lvl="0" algn="ctr" defTabSz="889000">
            <a:lnSpc>
              <a:spcPct val="90000"/>
            </a:lnSpc>
            <a:spcBef>
              <a:spcPct val="0"/>
            </a:spcBef>
            <a:spcAft>
              <a:spcPct val="35000"/>
            </a:spcAft>
          </a:pPr>
          <a:r>
            <a:rPr lang="zh-CN" altLang="en-US" sz="2000" b="1" kern="1200" dirty="0" smtClean="0">
              <a:effectLst/>
              <a:latin typeface="华文楷体" panose="02010600040101010101" pitchFamily="2" charset="-122"/>
              <a:ea typeface="华文楷体" panose="02010600040101010101" pitchFamily="2" charset="-122"/>
            </a:rPr>
            <a:t>民生改善</a:t>
          </a:r>
          <a:endParaRPr lang="zh-CN" altLang="en-US" sz="2000" b="1" kern="1200" dirty="0">
            <a:effectLst/>
            <a:latin typeface="华文楷体" panose="02010600040101010101" pitchFamily="2" charset="-122"/>
            <a:ea typeface="华文楷体" panose="02010600040101010101" pitchFamily="2" charset="-122"/>
          </a:endParaRPr>
        </a:p>
      </dsp:txBody>
      <dsp:txXfrm>
        <a:off x="5155129" y="1869066"/>
        <a:ext cx="1145509" cy="941867"/>
      </dsp:txXfrm>
    </dsp:sp>
    <dsp:sp modelId="{4AE99697-E163-674E-A04D-AF2B95AC9653}">
      <dsp:nvSpPr>
        <dsp:cNvPr id="0" name=""/>
        <dsp:cNvSpPr/>
      </dsp:nvSpPr>
      <dsp:spPr>
        <a:xfrm rot="5409504">
          <a:off x="3439557" y="2869685"/>
          <a:ext cx="287072" cy="457572"/>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zh-CN" altLang="en-US" sz="2400" kern="1200"/>
        </a:p>
      </dsp:txBody>
      <dsp:txXfrm rot="10800000">
        <a:off x="3482737" y="2918138"/>
        <a:ext cx="200950" cy="274544"/>
      </dsp:txXfrm>
    </dsp:sp>
    <dsp:sp modelId="{1103104D-2E91-6C49-B210-3E566551B48E}">
      <dsp:nvSpPr>
        <dsp:cNvPr id="0" name=""/>
        <dsp:cNvSpPr/>
      </dsp:nvSpPr>
      <dsp:spPr>
        <a:xfrm>
          <a:off x="2770545" y="3337022"/>
          <a:ext cx="1619995" cy="1367995"/>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b="1" kern="1200" dirty="0" smtClean="0">
              <a:effectLst/>
              <a:latin typeface="华文楷体" panose="02010600040101010101" pitchFamily="2" charset="-122"/>
              <a:ea typeface="华文楷体" panose="02010600040101010101" pitchFamily="2" charset="-122"/>
            </a:rPr>
            <a:t>支持</a:t>
          </a:r>
          <a:endParaRPr lang="en-US" altLang="zh-CN" sz="2000" b="1" kern="1200" dirty="0" smtClean="0">
            <a:effectLst/>
            <a:latin typeface="华文楷体" panose="02010600040101010101" pitchFamily="2" charset="-122"/>
            <a:ea typeface="华文楷体" panose="02010600040101010101" pitchFamily="2" charset="-122"/>
          </a:endParaRPr>
        </a:p>
        <a:p>
          <a:pPr lvl="0" algn="ctr" defTabSz="889000">
            <a:lnSpc>
              <a:spcPct val="90000"/>
            </a:lnSpc>
            <a:spcBef>
              <a:spcPct val="0"/>
            </a:spcBef>
            <a:spcAft>
              <a:spcPct val="35000"/>
            </a:spcAft>
          </a:pPr>
          <a:r>
            <a:rPr lang="zh-CN" altLang="en-US" sz="2000" b="1" kern="1200" dirty="0" smtClean="0">
              <a:effectLst/>
              <a:latin typeface="华文楷体" panose="02010600040101010101" pitchFamily="2" charset="-122"/>
              <a:ea typeface="华文楷体" panose="02010600040101010101" pitchFamily="2" charset="-122"/>
            </a:rPr>
            <a:t>商业决策</a:t>
          </a:r>
          <a:endParaRPr lang="zh-CN" altLang="en-US" sz="2000" b="1" kern="1200" dirty="0">
            <a:effectLst/>
            <a:latin typeface="华文楷体" panose="02010600040101010101" pitchFamily="2" charset="-122"/>
            <a:ea typeface="华文楷体" panose="02010600040101010101" pitchFamily="2" charset="-122"/>
          </a:endParaRPr>
        </a:p>
      </dsp:txBody>
      <dsp:txXfrm>
        <a:off x="3007788" y="3537360"/>
        <a:ext cx="1145509" cy="967319"/>
      </dsp:txXfrm>
    </dsp:sp>
    <dsp:sp modelId="{AB726B16-2826-3B4C-8E21-DB7FA20AF6DF}">
      <dsp:nvSpPr>
        <dsp:cNvPr id="0" name=""/>
        <dsp:cNvSpPr/>
      </dsp:nvSpPr>
      <dsp:spPr>
        <a:xfrm rot="10800000">
          <a:off x="2369638" y="2131085"/>
          <a:ext cx="260906" cy="417828"/>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zh-CN" altLang="en-US" sz="1900" kern="1200"/>
        </a:p>
      </dsp:txBody>
      <dsp:txXfrm rot="10800000">
        <a:off x="2447910" y="2214651"/>
        <a:ext cx="182634" cy="250696"/>
      </dsp:txXfrm>
    </dsp:sp>
    <dsp:sp modelId="{DA3F7E5A-0C18-314E-A799-C3DC3FE2C14C}">
      <dsp:nvSpPr>
        <dsp:cNvPr id="0" name=""/>
        <dsp:cNvSpPr/>
      </dsp:nvSpPr>
      <dsp:spPr>
        <a:xfrm>
          <a:off x="626573" y="1673999"/>
          <a:ext cx="1619995" cy="1332001"/>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b="1" kern="1200" dirty="0" smtClean="0">
              <a:effectLst/>
              <a:latin typeface="华文楷体" panose="02010600040101010101" pitchFamily="2" charset="-122"/>
              <a:ea typeface="华文楷体" panose="02010600040101010101" pitchFamily="2" charset="-122"/>
            </a:rPr>
            <a:t>推动</a:t>
          </a:r>
          <a:endParaRPr lang="en-US" altLang="zh-CN" sz="2000" b="1" kern="1200" dirty="0" smtClean="0">
            <a:effectLst/>
            <a:latin typeface="华文楷体" panose="02010600040101010101" pitchFamily="2" charset="-122"/>
            <a:ea typeface="华文楷体" panose="02010600040101010101" pitchFamily="2" charset="-122"/>
          </a:endParaRPr>
        </a:p>
        <a:p>
          <a:pPr lvl="0" algn="ctr" defTabSz="889000">
            <a:lnSpc>
              <a:spcPct val="90000"/>
            </a:lnSpc>
            <a:spcBef>
              <a:spcPct val="0"/>
            </a:spcBef>
            <a:spcAft>
              <a:spcPct val="35000"/>
            </a:spcAft>
          </a:pPr>
          <a:r>
            <a:rPr lang="zh-CN" altLang="en-US" sz="2000" b="1" kern="1200" dirty="0" smtClean="0">
              <a:effectLst/>
              <a:latin typeface="华文楷体" panose="02010600040101010101" pitchFamily="2" charset="-122"/>
              <a:ea typeface="华文楷体" panose="02010600040101010101" pitchFamily="2" charset="-122"/>
            </a:rPr>
            <a:t>科技进步</a:t>
          </a:r>
          <a:endParaRPr lang="zh-CN" altLang="en-US" sz="2000" b="1" kern="1200" dirty="0">
            <a:effectLst/>
            <a:latin typeface="华文楷体" panose="02010600040101010101" pitchFamily="2" charset="-122"/>
            <a:ea typeface="华文楷体" panose="02010600040101010101" pitchFamily="2" charset="-122"/>
          </a:endParaRPr>
        </a:p>
      </dsp:txBody>
      <dsp:txXfrm>
        <a:off x="863816" y="1869066"/>
        <a:ext cx="1145509" cy="941867"/>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7E78497-196B-415E-957E-0F415BE43247}" type="datetimeFigureOut">
              <a:rPr lang="zh-CN" altLang="en-US" smtClean="0"/>
              <a:pPr/>
              <a:t>2017/7/10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9B853C6-0FAD-4C80-9812-1751C557927C}" type="slidenum">
              <a:rPr lang="zh-CN" altLang="en-US" smtClean="0"/>
              <a:pPr/>
              <a:t>‹#›</a:t>
            </a:fld>
            <a:endParaRPr lang="zh-CN" altLang="en-US"/>
          </a:p>
        </p:txBody>
      </p:sp>
    </p:spTree>
    <p:extLst>
      <p:ext uri="{BB962C8B-B14F-4D97-AF65-F5344CB8AC3E}">
        <p14:creationId xmlns:p14="http://schemas.microsoft.com/office/powerpoint/2010/main" val="42486350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0497A3-A6E9-460C-B8AE-AE67AD1E0A38}" type="datetimeFigureOut">
              <a:rPr lang="zh-CN" altLang="en-US" smtClean="0"/>
              <a:pPr/>
              <a:t>2017/7/10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7C96D9-4D4F-4265-8F02-21631B019730}" type="slidenum">
              <a:rPr lang="zh-CN" altLang="en-US" smtClean="0"/>
              <a:pPr/>
              <a:t>‹#›</a:t>
            </a:fld>
            <a:endParaRPr lang="zh-CN" altLang="en-US"/>
          </a:p>
        </p:txBody>
      </p:sp>
    </p:spTree>
    <p:extLst>
      <p:ext uri="{BB962C8B-B14F-4D97-AF65-F5344CB8AC3E}">
        <p14:creationId xmlns:p14="http://schemas.microsoft.com/office/powerpoint/2010/main" val="18991169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pPr/>
              <a:t>1</a:t>
            </a:fld>
            <a:endParaRPr lang="zh-CN" altLang="en-US"/>
          </a:p>
        </p:txBody>
      </p:sp>
    </p:spTree>
    <p:extLst>
      <p:ext uri="{BB962C8B-B14F-4D97-AF65-F5344CB8AC3E}">
        <p14:creationId xmlns:p14="http://schemas.microsoft.com/office/powerpoint/2010/main" val="16823453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pPr/>
              <a:t>38</a:t>
            </a:fld>
            <a:endParaRPr lang="zh-CN" altLang="en-US"/>
          </a:p>
        </p:txBody>
      </p:sp>
    </p:spTree>
    <p:extLst>
      <p:ext uri="{BB962C8B-B14F-4D97-AF65-F5344CB8AC3E}">
        <p14:creationId xmlns:p14="http://schemas.microsoft.com/office/powerpoint/2010/main" val="16882914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pPr/>
              <a:t>44</a:t>
            </a:fld>
            <a:endParaRPr lang="zh-CN" altLang="en-US"/>
          </a:p>
        </p:txBody>
      </p:sp>
    </p:spTree>
    <p:extLst>
      <p:ext uri="{BB962C8B-B14F-4D97-AF65-F5344CB8AC3E}">
        <p14:creationId xmlns:p14="http://schemas.microsoft.com/office/powerpoint/2010/main" val="16429873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E46998-1987-4ADB-9FDB-EDBCCFDB17C5}" type="slidenum">
              <a:rPr lang="zh-CN" altLang="en-US" smtClean="0"/>
              <a:pPr/>
              <a:t>45</a:t>
            </a:fld>
            <a:endParaRPr lang="zh-CN" altLang="en-US"/>
          </a:p>
        </p:txBody>
      </p:sp>
    </p:spTree>
    <p:extLst>
      <p:ext uri="{BB962C8B-B14F-4D97-AF65-F5344CB8AC3E}">
        <p14:creationId xmlns:p14="http://schemas.microsoft.com/office/powerpoint/2010/main" val="1251982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solidFill>
                  <a:prstClr val="black"/>
                </a:solidFill>
              </a:rPr>
              <a:pPr/>
              <a:t>2</a:t>
            </a:fld>
            <a:endParaRPr lang="zh-CN" altLang="en-US">
              <a:solidFill>
                <a:prstClr val="black"/>
              </a:solidFill>
            </a:endParaRPr>
          </a:p>
        </p:txBody>
      </p:sp>
    </p:spTree>
    <p:extLst>
      <p:ext uri="{BB962C8B-B14F-4D97-AF65-F5344CB8AC3E}">
        <p14:creationId xmlns:p14="http://schemas.microsoft.com/office/powerpoint/2010/main" val="1899685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latin typeface="Calibri" panose="020F0502020204030204" pitchFamily="34" charset="0"/>
              <a:ea typeface="+mn-ea"/>
            </a:endParaRPr>
          </a:p>
        </p:txBody>
      </p:sp>
      <p:sp>
        <p:nvSpPr>
          <p:cNvPr id="4" name="灯片编号占位符 3"/>
          <p:cNvSpPr>
            <a:spLocks noGrp="1"/>
          </p:cNvSpPr>
          <p:nvPr>
            <p:ph type="sldNum" sz="quarter" idx="10"/>
          </p:nvPr>
        </p:nvSpPr>
        <p:spPr/>
        <p:txBody>
          <a:bodyPr/>
          <a:lstStyle/>
          <a:p>
            <a:fld id="{777C96D9-4D4F-4265-8F02-21631B019730}" type="slidenum">
              <a:rPr lang="zh-CN" altLang="en-US" smtClean="0"/>
              <a:pPr/>
              <a:t>11</a:t>
            </a:fld>
            <a:endParaRPr lang="zh-CN" altLang="en-US"/>
          </a:p>
        </p:txBody>
      </p:sp>
    </p:spTree>
    <p:extLst>
      <p:ext uri="{BB962C8B-B14F-4D97-AF65-F5344CB8AC3E}">
        <p14:creationId xmlns:p14="http://schemas.microsoft.com/office/powerpoint/2010/main" val="1051449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b="1" dirty="0" smtClean="0">
              <a:latin typeface="Arial" panose="020B0604020202020204" pitchFamily="34" charset="0"/>
              <a:ea typeface="+mn-ea"/>
            </a:endParaRPr>
          </a:p>
        </p:txBody>
      </p:sp>
      <p:sp>
        <p:nvSpPr>
          <p:cNvPr id="4" name="灯片编号占位符 3"/>
          <p:cNvSpPr>
            <a:spLocks noGrp="1"/>
          </p:cNvSpPr>
          <p:nvPr>
            <p:ph type="sldNum" sz="quarter" idx="10"/>
          </p:nvPr>
        </p:nvSpPr>
        <p:spPr/>
        <p:txBody>
          <a:bodyPr/>
          <a:lstStyle/>
          <a:p>
            <a:fld id="{B9675A3C-3A42-4EF4-9944-3DFCF0EC3AC0}" type="slidenum">
              <a:rPr lang="zh-CN" altLang="en-US" smtClean="0"/>
              <a:t>12</a:t>
            </a:fld>
            <a:endParaRPr lang="zh-CN" altLang="en-US"/>
          </a:p>
        </p:txBody>
      </p:sp>
    </p:spTree>
    <p:extLst>
      <p:ext uri="{BB962C8B-B14F-4D97-AF65-F5344CB8AC3E}">
        <p14:creationId xmlns:p14="http://schemas.microsoft.com/office/powerpoint/2010/main" val="38058464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31344594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pPr/>
              <a:t>19</a:t>
            </a:fld>
            <a:endParaRPr lang="zh-CN" altLang="en-US"/>
          </a:p>
        </p:txBody>
      </p:sp>
    </p:spTree>
    <p:extLst>
      <p:ext uri="{BB962C8B-B14F-4D97-AF65-F5344CB8AC3E}">
        <p14:creationId xmlns:p14="http://schemas.microsoft.com/office/powerpoint/2010/main" val="31885571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pPr/>
              <a:t>29</a:t>
            </a:fld>
            <a:endParaRPr lang="zh-CN" altLang="en-US"/>
          </a:p>
        </p:txBody>
      </p:sp>
    </p:spTree>
    <p:extLst>
      <p:ext uri="{BB962C8B-B14F-4D97-AF65-F5344CB8AC3E}">
        <p14:creationId xmlns:p14="http://schemas.microsoft.com/office/powerpoint/2010/main" val="34352289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solidFill>
                  <a:prstClr val="black"/>
                </a:solidFill>
              </a:rPr>
              <a:pPr/>
              <a:t>32</a:t>
            </a:fld>
            <a:endParaRPr lang="zh-CN" altLang="en-US">
              <a:solidFill>
                <a:prstClr val="black"/>
              </a:solidFill>
            </a:endParaRPr>
          </a:p>
        </p:txBody>
      </p:sp>
    </p:spTree>
    <p:extLst>
      <p:ext uri="{BB962C8B-B14F-4D97-AF65-F5344CB8AC3E}">
        <p14:creationId xmlns:p14="http://schemas.microsoft.com/office/powerpoint/2010/main" val="35676848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pPr/>
              <a:t>34</a:t>
            </a:fld>
            <a:endParaRPr lang="zh-CN" altLang="en-US"/>
          </a:p>
        </p:txBody>
      </p:sp>
    </p:spTree>
    <p:extLst>
      <p:ext uri="{BB962C8B-B14F-4D97-AF65-F5344CB8AC3E}">
        <p14:creationId xmlns:p14="http://schemas.microsoft.com/office/powerpoint/2010/main" val="4144338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7.jpeg"/><Relationship Id="rId4" Type="http://schemas.openxmlformats.org/officeDocument/2006/relationships/image" Target="../media/image6.jpeg"/></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3" name="Rectangle 8"/>
          <p:cNvSpPr>
            <a:spLocks noChangeArrowheads="1"/>
          </p:cNvSpPr>
          <p:nvPr userDrawn="1"/>
        </p:nvSpPr>
        <p:spPr bwMode="auto">
          <a:xfrm>
            <a:off x="0" y="1919288"/>
            <a:ext cx="9142413" cy="1720850"/>
          </a:xfrm>
          <a:prstGeom prst="rect">
            <a:avLst/>
          </a:prstGeom>
          <a:solidFill>
            <a:schemeClr val="bg1">
              <a:alpha val="18039"/>
            </a:schemeClr>
          </a:solidFill>
          <a:ln w="9525">
            <a:noFill/>
            <a:miter lim="800000"/>
            <a:headEnd/>
            <a:tailEnd/>
          </a:ln>
        </p:spPr>
        <p:txBody>
          <a:bodyPr/>
          <a:lstStyle/>
          <a:p>
            <a:endParaRPr lang="zh-CN" altLang="en-US"/>
          </a:p>
        </p:txBody>
      </p:sp>
      <p:pic>
        <p:nvPicPr>
          <p:cNvPr id="11" name="Picture 4"/>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806698"/>
            <a:ext cx="9144000" cy="6078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6526423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灯片编号占位符 5"/>
          <p:cNvSpPr txBox="1">
            <a:spLocks/>
          </p:cNvSpPr>
          <p:nvPr userDrawn="1"/>
        </p:nvSpPr>
        <p:spPr>
          <a:xfrm>
            <a:off x="8299746" y="214290"/>
            <a:ext cx="590568" cy="476250"/>
          </a:xfrm>
          <a:prstGeom prst="rect">
            <a:avLst/>
          </a:prstGeom>
        </p:spPr>
        <p:txBody>
          <a:bodyPr/>
          <a:lstStyle>
            <a:lvl1pPr>
              <a:defRPr>
                <a:solidFill>
                  <a:schemeClr val="bg1"/>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1677DA0A-B8CB-4480-B4CA-78820B2FDF0F}" type="slidenum">
              <a:rPr kumimoji="0" lang="zh-CN" altLang="en-US" sz="1800" b="0" i="0" u="none" strike="noStrike" kern="1200" cap="none" spc="0" normalizeH="0" baseline="0" noProof="0" smtClean="0">
                <a:ln>
                  <a:noFill/>
                </a:ln>
                <a:solidFill>
                  <a:schemeClr val="bg1"/>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altLang="zh-CN" sz="1800" b="0" i="0" u="none" strike="noStrike" kern="1200" cap="none" spc="0" normalizeH="0" baseline="0" noProof="0" dirty="0">
              <a:ln>
                <a:noFill/>
              </a:ln>
              <a:solidFill>
                <a:schemeClr val="bg1"/>
              </a:solidFill>
              <a:effectLst/>
              <a:uLnTx/>
              <a:uFillTx/>
              <a:latin typeface="+mn-lt"/>
              <a:ea typeface="+mn-ea"/>
              <a:cs typeface="+mn-cs"/>
            </a:endParaRPr>
          </a:p>
        </p:txBody>
      </p:sp>
      <p:pic>
        <p:nvPicPr>
          <p:cNvPr id="16" name="Picture 3"/>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7805" y="6471266"/>
            <a:ext cx="9171805" cy="4141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9"/>
          <p:cNvSpPr txBox="1"/>
          <p:nvPr userDrawn="1"/>
        </p:nvSpPr>
        <p:spPr>
          <a:xfrm>
            <a:off x="-27805" y="6504694"/>
            <a:ext cx="2132275" cy="325544"/>
          </a:xfrm>
          <a:prstGeom prst="rect">
            <a:avLst/>
          </a:prstGeom>
          <a:noFill/>
        </p:spPr>
        <p:txBody>
          <a:bodyPr wrap="square" lIns="78555" tIns="39278" rIns="78555" bIns="39278" rtlCol="0">
            <a:spAutoFit/>
          </a:bodyPr>
          <a:lstStyle/>
          <a:p>
            <a:pPr algn="r"/>
            <a:r>
              <a:rPr lang="zh-CN" altLang="en-US" sz="1600" b="0" dirty="0" smtClean="0">
                <a:solidFill>
                  <a:schemeClr val="bg1"/>
                </a:solidFill>
                <a:latin typeface="华文行楷" pitchFamily="2" charset="-122"/>
                <a:ea typeface="华文行楷" pitchFamily="2" charset="-122"/>
              </a:rPr>
              <a:t>计算  决定未来</a:t>
            </a:r>
            <a:endParaRPr lang="zh-CN" altLang="en-US" sz="1600" b="0" dirty="0">
              <a:solidFill>
                <a:schemeClr val="bg1"/>
              </a:solidFill>
              <a:latin typeface="华文行楷" pitchFamily="2" charset="-122"/>
              <a:ea typeface="华文行楷" pitchFamily="2" charset="-122"/>
            </a:endParaRPr>
          </a:p>
        </p:txBody>
      </p:sp>
      <p:sp>
        <p:nvSpPr>
          <p:cNvPr id="19" name="矩形 18"/>
          <p:cNvSpPr/>
          <p:nvPr userDrawn="1"/>
        </p:nvSpPr>
        <p:spPr>
          <a:xfrm flipV="1">
            <a:off x="-2273" y="884479"/>
            <a:ext cx="5581872" cy="4321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标题 1"/>
          <p:cNvSpPr>
            <a:spLocks noGrp="1"/>
          </p:cNvSpPr>
          <p:nvPr>
            <p:ph type="title"/>
          </p:nvPr>
        </p:nvSpPr>
        <p:spPr>
          <a:xfrm>
            <a:off x="457200" y="116631"/>
            <a:ext cx="6563072" cy="1012999"/>
          </a:xfrm>
          <a:prstGeom prst="rect">
            <a:avLst/>
          </a:prstGeom>
        </p:spPr>
        <p:txBody>
          <a:bodyPr/>
          <a:lstStyle>
            <a:lvl1pPr algn="l">
              <a:defRPr sz="3200">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21" name="内容占位符 2"/>
          <p:cNvSpPr>
            <a:spLocks noGrp="1"/>
          </p:cNvSpPr>
          <p:nvPr>
            <p:ph idx="1"/>
          </p:nvPr>
        </p:nvSpPr>
        <p:spPr>
          <a:xfrm>
            <a:off x="457200" y="1340768"/>
            <a:ext cx="8229600" cy="5328592"/>
          </a:xfrm>
          <a:prstGeom prst="rect">
            <a:avLst/>
          </a:prstGeom>
        </p:spPr>
        <p:txBody>
          <a:bodyPr/>
          <a:lstStyle>
            <a:lvl1pPr>
              <a:defRPr b="0">
                <a:effectLst/>
                <a:latin typeface="+mn-ea"/>
                <a:ea typeface="+mn-ea"/>
                <a:cs typeface="华文琥珀" panose="02010800040101010101" pitchFamily="2" charset="-122"/>
              </a:defRPr>
            </a:lvl1pPr>
            <a:lvl2pPr>
              <a:defRPr sz="2800" b="0">
                <a:effectLst/>
                <a:latin typeface="+mn-ea"/>
                <a:ea typeface="+mn-ea"/>
                <a:cs typeface="华文琥珀" panose="02010800040101010101" pitchFamily="2" charset="-122"/>
              </a:defRPr>
            </a:lvl2pPr>
            <a:lvl3pPr>
              <a:defRPr sz="2400" b="0">
                <a:effectLst/>
                <a:latin typeface="+mn-ea"/>
                <a:ea typeface="+mn-ea"/>
                <a:cs typeface="华文琥珀" panose="02010800040101010101" pitchFamily="2" charset="-122"/>
              </a:defRPr>
            </a:lvl3pPr>
            <a:lvl4pPr>
              <a:defRPr sz="2000">
                <a:effectLst/>
              </a:defRPr>
            </a:lvl4pPr>
            <a:lvl5pPr>
              <a:defRPr sz="2000">
                <a:effectLst/>
              </a:defRPr>
            </a:lvl5pPr>
          </a:lstStyle>
          <a:p>
            <a:pPr lvl="0"/>
            <a:r>
              <a:rPr lang="zh-CN" altLang="en-US" dirty="0" smtClean="0"/>
              <a:t>单击此处编辑母版文本样式</a:t>
            </a:r>
          </a:p>
          <a:p>
            <a:pPr lvl="1"/>
            <a:r>
              <a:rPr lang="zh-CN" altLang="en-US" dirty="0" smtClean="0"/>
              <a:t>二级</a:t>
            </a:r>
          </a:p>
          <a:p>
            <a:pPr lvl="2"/>
            <a:r>
              <a:rPr lang="zh-CN" altLang="en-US" dirty="0" smtClean="0"/>
              <a:t>三级</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250" fill="hold"/>
                                        <p:tgtEl>
                                          <p:spTgt spid="19"/>
                                        </p:tgtEl>
                                        <p:attrNameLst>
                                          <p:attrName>ppt_x</p:attrName>
                                        </p:attrNameLst>
                                      </p:cBhvr>
                                      <p:tavLst>
                                        <p:tav tm="0">
                                          <p:val>
                                            <p:strVal val="1+#ppt_w/2"/>
                                          </p:val>
                                        </p:tav>
                                        <p:tav tm="100000">
                                          <p:val>
                                            <p:strVal val="#ppt_x"/>
                                          </p:val>
                                        </p:tav>
                                      </p:tavLst>
                                    </p:anim>
                                    <p:anim calcmode="lin" valueType="num">
                                      <p:cBhvr additive="base">
                                        <p:cTn id="8" dur="2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40000" y="205200"/>
            <a:ext cx="6480000" cy="619200"/>
          </a:xfrm>
          <a:prstGeom prst="rect">
            <a:avLst/>
          </a:prstGeom>
        </p:spPr>
        <p:txBody>
          <a:bodyPr/>
          <a:lstStyle>
            <a:lvl1pPr>
              <a:defRPr lang="zh-CN" altLang="en-US" sz="3200">
                <a:latin typeface="微软雅黑" pitchFamily="34" charset="-122"/>
                <a:ea typeface="微软雅黑" pitchFamily="34" charset="-122"/>
                <a:cs typeface="Arial Unicode MS" pitchFamily="34" charset="-122"/>
              </a:defRPr>
            </a:lvl1pPr>
          </a:lstStyle>
          <a:p>
            <a:pPr marL="342900" lvl="0" indent="-342900" algn="l">
              <a:spcBef>
                <a:spcPct val="20000"/>
              </a:spcBef>
              <a:buFontTx/>
            </a:pPr>
            <a:r>
              <a:rPr lang="zh-CN" altLang="en-US" dirty="0" smtClean="0"/>
              <a:t>单击此处编辑母版标题样式</a:t>
            </a:r>
            <a:endParaRPr lang="zh-CN" altLang="en-US" dirty="0"/>
          </a:p>
        </p:txBody>
      </p:sp>
      <p:sp>
        <p:nvSpPr>
          <p:cNvPr id="3" name="灯片编号占位符 2"/>
          <p:cNvSpPr>
            <a:spLocks noGrp="1"/>
          </p:cNvSpPr>
          <p:nvPr>
            <p:ph type="sldNum" sz="quarter" idx="10"/>
          </p:nvPr>
        </p:nvSpPr>
        <p:spPr/>
        <p:txBody>
          <a:bodyPr/>
          <a:lstStyle/>
          <a:p>
            <a:fld id="{1677DA0A-B8CB-4480-B4CA-78820B2FDF0F}" type="slidenum">
              <a:rPr lang="zh-CN" altLang="en-US" smtClean="0"/>
              <a:pPr/>
              <a:t>‹#›</a:t>
            </a:fld>
            <a:endParaRPr lang="en-US" altLang="zh-CN" dirty="0"/>
          </a:p>
        </p:txBody>
      </p:sp>
      <p:sp>
        <p:nvSpPr>
          <p:cNvPr id="5" name="内容占位符 4"/>
          <p:cNvSpPr>
            <a:spLocks noGrp="1"/>
          </p:cNvSpPr>
          <p:nvPr>
            <p:ph sz="quarter" idx="11"/>
          </p:nvPr>
        </p:nvSpPr>
        <p:spPr>
          <a:xfrm>
            <a:off x="287984" y="1267200"/>
            <a:ext cx="4140000" cy="5184874"/>
          </a:xfrm>
          <a:prstGeom prst="rect">
            <a:avLst/>
          </a:prstGeo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7" name="内容占位符 6"/>
          <p:cNvSpPr>
            <a:spLocks noGrp="1"/>
          </p:cNvSpPr>
          <p:nvPr>
            <p:ph sz="quarter" idx="12"/>
          </p:nvPr>
        </p:nvSpPr>
        <p:spPr>
          <a:xfrm>
            <a:off x="4643438" y="1267201"/>
            <a:ext cx="4140000" cy="5184873"/>
          </a:xfrm>
          <a:prstGeom prst="rect">
            <a:avLst/>
          </a:prstGeo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矩形 5"/>
          <p:cNvSpPr/>
          <p:nvPr userDrawn="1"/>
        </p:nvSpPr>
        <p:spPr>
          <a:xfrm flipV="1">
            <a:off x="-2273" y="884479"/>
            <a:ext cx="5581872" cy="4321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Picture 3"/>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7805" y="6471266"/>
            <a:ext cx="9171805" cy="4141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9"/>
          <p:cNvSpPr txBox="1"/>
          <p:nvPr userDrawn="1"/>
        </p:nvSpPr>
        <p:spPr>
          <a:xfrm>
            <a:off x="-27805" y="6504694"/>
            <a:ext cx="2132275" cy="325544"/>
          </a:xfrm>
          <a:prstGeom prst="rect">
            <a:avLst/>
          </a:prstGeom>
          <a:noFill/>
        </p:spPr>
        <p:txBody>
          <a:bodyPr wrap="square" lIns="78555" tIns="39278" rIns="78555" bIns="39278" rtlCol="0">
            <a:spAutoFit/>
          </a:bodyPr>
          <a:lstStyle/>
          <a:p>
            <a:pPr algn="r"/>
            <a:r>
              <a:rPr lang="zh-CN" altLang="en-US" sz="1600" b="0" dirty="0" smtClean="0">
                <a:solidFill>
                  <a:schemeClr val="bg1"/>
                </a:solidFill>
                <a:latin typeface="华文行楷" pitchFamily="2" charset="-122"/>
                <a:ea typeface="华文行楷" pitchFamily="2" charset="-122"/>
              </a:rPr>
              <a:t>计算  决定未来</a:t>
            </a:r>
            <a:endParaRPr lang="zh-CN" altLang="en-US" sz="1600" b="0" dirty="0">
              <a:solidFill>
                <a:schemeClr val="bg1"/>
              </a:solidFill>
              <a:latin typeface="华文行楷" pitchFamily="2" charset="-122"/>
              <a:ea typeface="华文行楷" pitchFamily="2" charset="-122"/>
            </a:endParaRPr>
          </a:p>
        </p:txBody>
      </p:sp>
    </p:spTree>
    <p:extLst>
      <p:ext uri="{BB962C8B-B14F-4D97-AF65-F5344CB8AC3E}">
        <p14:creationId xmlns:p14="http://schemas.microsoft.com/office/powerpoint/2010/main" val="10197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1+#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rgbClr val="C00000"/>
        </a:solidFill>
        <a:effectLst/>
      </p:bgPr>
    </p:bg>
    <p:spTree>
      <p:nvGrpSpPr>
        <p:cNvPr id="1" name=""/>
        <p:cNvGrpSpPr/>
        <p:nvPr/>
      </p:nvGrpSpPr>
      <p:grpSpPr>
        <a:xfrm>
          <a:off x="0" y="0"/>
          <a:ext cx="0" cy="0"/>
          <a:chOff x="0" y="0"/>
          <a:chExt cx="0" cy="0"/>
        </a:xfrm>
      </p:grpSpPr>
      <p:sp>
        <p:nvSpPr>
          <p:cNvPr id="4" name="灯片编号占位符 2"/>
          <p:cNvSpPr>
            <a:spLocks noGrp="1"/>
          </p:cNvSpPr>
          <p:nvPr>
            <p:ph type="sldNum" sz="quarter" idx="10"/>
          </p:nvPr>
        </p:nvSpPr>
        <p:spPr>
          <a:xfrm>
            <a:off x="8285678" y="214290"/>
            <a:ext cx="590568" cy="476250"/>
          </a:xfrm>
        </p:spPr>
        <p:txBody>
          <a:bodyPr/>
          <a:lstStyle/>
          <a:p>
            <a:fld id="{1677DA0A-B8CB-4480-B4CA-78820B2FDF0F}" type="slidenum">
              <a:rPr lang="zh-CN" altLang="en-US" smtClean="0"/>
              <a:pPr/>
              <a:t>‹#›</a:t>
            </a:fld>
            <a:endParaRPr lang="en-US" altLang="zh-CN" dirty="0"/>
          </a:p>
        </p:txBody>
      </p:sp>
      <p:grpSp>
        <p:nvGrpSpPr>
          <p:cNvPr id="5" name="组合 4"/>
          <p:cNvGrpSpPr>
            <a:grpSpLocks/>
          </p:cNvGrpSpPr>
          <p:nvPr userDrawn="1"/>
        </p:nvGrpSpPr>
        <p:grpSpPr bwMode="auto">
          <a:xfrm>
            <a:off x="7107238" y="228600"/>
            <a:ext cx="1585912" cy="419100"/>
            <a:chOff x="7162800" y="228600"/>
            <a:chExt cx="1586151" cy="419101"/>
          </a:xfrm>
        </p:grpSpPr>
        <p:grpSp>
          <p:nvGrpSpPr>
            <p:cNvPr id="6" name="组合 5"/>
            <p:cNvGrpSpPr>
              <a:grpSpLocks/>
            </p:cNvGrpSpPr>
            <p:nvPr/>
          </p:nvGrpSpPr>
          <p:grpSpPr bwMode="auto">
            <a:xfrm>
              <a:off x="8382000" y="228600"/>
              <a:ext cx="366951" cy="378619"/>
              <a:chOff x="6324600" y="2121932"/>
              <a:chExt cx="366951" cy="378619"/>
            </a:xfrm>
          </p:grpSpPr>
          <p:sp>
            <p:nvSpPr>
              <p:cNvPr id="9" name="矩形 8"/>
              <p:cNvSpPr>
                <a:spLocks noChangeArrowheads="1"/>
              </p:cNvSpPr>
              <p:nvPr/>
            </p:nvSpPr>
            <p:spPr bwMode="auto">
              <a:xfrm>
                <a:off x="6324600" y="2133600"/>
                <a:ext cx="366951" cy="366951"/>
              </a:xfrm>
              <a:prstGeom prst="rect">
                <a:avLst/>
              </a:prstGeom>
              <a:solidFill>
                <a:srgbClr val="B01F24"/>
              </a:solidFill>
              <a:ln w="9525">
                <a:noFill/>
                <a:miter lim="800000"/>
                <a:headEnd/>
                <a:tailEnd/>
              </a:ln>
            </p:spPr>
            <p:txBody>
              <a:bodyPr/>
              <a:lstStyle/>
              <a:p>
                <a:pPr algn="ctr"/>
                <a:endParaRPr lang="zh-CN" altLang="en-US"/>
              </a:p>
            </p:txBody>
          </p:sp>
          <p:sp>
            <p:nvSpPr>
              <p:cNvPr id="10" name="TextBox 6"/>
              <p:cNvSpPr txBox="1">
                <a:spLocks noChangeArrowheads="1"/>
              </p:cNvSpPr>
              <p:nvPr/>
            </p:nvSpPr>
            <p:spPr bwMode="auto">
              <a:xfrm>
                <a:off x="6358648" y="2121932"/>
                <a:ext cx="184759" cy="369333"/>
              </a:xfrm>
              <a:prstGeom prst="rect">
                <a:avLst/>
              </a:prstGeom>
              <a:noFill/>
              <a:ln w="9525">
                <a:noFill/>
                <a:miter lim="800000"/>
                <a:headEnd/>
                <a:tailEnd/>
              </a:ln>
            </p:spPr>
            <p:txBody>
              <a:bodyPr wrap="none">
                <a:spAutoFit/>
              </a:bodyPr>
              <a:lstStyle/>
              <a:p>
                <a:pPr algn="ctr"/>
                <a:endParaRPr lang="en-US" altLang="zh-CN" dirty="0" smtClean="0">
                  <a:solidFill>
                    <a:schemeClr val="bg1"/>
                  </a:solidFill>
                </a:endParaRPr>
              </a:p>
            </p:txBody>
          </p:sp>
        </p:grpSp>
        <p:pic>
          <p:nvPicPr>
            <p:cNvPr id="7" name="Picture 2" descr="E:\work\S-曙光20120720\logo\曙光组合logo.png"/>
            <p:cNvPicPr>
              <a:picLocks noChangeAspect="1" noChangeArrowheads="1"/>
            </p:cNvPicPr>
            <p:nvPr/>
          </p:nvPicPr>
          <p:blipFill>
            <a:blip r:embed="rId2" cstate="print"/>
            <a:srcRect/>
            <a:stretch>
              <a:fillRect/>
            </a:stretch>
          </p:blipFill>
          <p:spPr bwMode="auto">
            <a:xfrm>
              <a:off x="7162800" y="261645"/>
              <a:ext cx="970420" cy="386056"/>
            </a:xfrm>
            <a:prstGeom prst="rect">
              <a:avLst/>
            </a:prstGeom>
            <a:noFill/>
            <a:ln w="9525">
              <a:noFill/>
              <a:miter lim="800000"/>
              <a:headEnd/>
              <a:tailEnd/>
            </a:ln>
          </p:spPr>
        </p:pic>
        <p:sp>
          <p:nvSpPr>
            <p:cNvPr id="8" name="矩形 7"/>
            <p:cNvSpPr>
              <a:spLocks noChangeArrowheads="1"/>
            </p:cNvSpPr>
            <p:nvPr/>
          </p:nvSpPr>
          <p:spPr bwMode="auto">
            <a:xfrm>
              <a:off x="8229600" y="240268"/>
              <a:ext cx="76200" cy="366951"/>
            </a:xfrm>
            <a:prstGeom prst="rect">
              <a:avLst/>
            </a:prstGeom>
            <a:solidFill>
              <a:srgbClr val="B01F24"/>
            </a:solidFill>
            <a:ln w="9525">
              <a:noFill/>
              <a:miter lim="800000"/>
              <a:headEnd/>
              <a:tailEnd/>
            </a:ln>
          </p:spPr>
          <p:txBody>
            <a:bodyPr/>
            <a:lstStyle/>
            <a:p>
              <a:pPr algn="ctr"/>
              <a:endParaRPr lang="zh-CN" altLang="en-US"/>
            </a:p>
          </p:txBody>
        </p:sp>
      </p:grpSp>
      <p:sp>
        <p:nvSpPr>
          <p:cNvPr id="11" name="灯片编号占位符 5"/>
          <p:cNvSpPr txBox="1">
            <a:spLocks/>
          </p:cNvSpPr>
          <p:nvPr userDrawn="1"/>
        </p:nvSpPr>
        <p:spPr>
          <a:xfrm>
            <a:off x="8299746" y="214290"/>
            <a:ext cx="590568" cy="476250"/>
          </a:xfrm>
          <a:prstGeom prst="rect">
            <a:avLst/>
          </a:prstGeom>
        </p:spPr>
        <p:txBody>
          <a:bodyPr/>
          <a:lstStyle>
            <a:lvl1pPr>
              <a:defRPr>
                <a:solidFill>
                  <a:schemeClr val="bg1"/>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1677DA0A-B8CB-4480-B4CA-78820B2FDF0F}" type="slidenum">
              <a:rPr kumimoji="0" lang="zh-CN" altLang="en-US" sz="1800" b="0" i="0" u="none" strike="noStrike" kern="1200" cap="none" spc="0" normalizeH="0" baseline="0" noProof="0" smtClean="0">
                <a:ln>
                  <a:noFill/>
                </a:ln>
                <a:solidFill>
                  <a:schemeClr val="bg1"/>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altLang="zh-CN" sz="1800" b="0" i="0" u="none" strike="noStrike" kern="1200" cap="none" spc="0" normalizeH="0" baseline="0" noProof="0" dirty="0">
              <a:ln>
                <a:noFill/>
              </a:ln>
              <a:solidFill>
                <a:schemeClr val="bg1"/>
              </a:solidFill>
              <a:effectLst/>
              <a:uLnTx/>
              <a:uFillTx/>
              <a:latin typeface="+mn-lt"/>
              <a:ea typeface="+mn-ea"/>
              <a:cs typeface="+mn-cs"/>
            </a:endParaRPr>
          </a:p>
        </p:txBody>
      </p:sp>
      <p:sp>
        <p:nvSpPr>
          <p:cNvPr id="12" name="矩形 11"/>
          <p:cNvSpPr>
            <a:spLocks noChangeArrowheads="1"/>
          </p:cNvSpPr>
          <p:nvPr userDrawn="1"/>
        </p:nvSpPr>
        <p:spPr bwMode="auto">
          <a:xfrm>
            <a:off x="152400" y="4591050"/>
            <a:ext cx="8839200" cy="2087563"/>
          </a:xfrm>
          <a:prstGeom prst="rect">
            <a:avLst/>
          </a:prstGeom>
          <a:solidFill>
            <a:schemeClr val="tx1">
              <a:lumMod val="50000"/>
              <a:lumOff val="50000"/>
            </a:schemeClr>
          </a:solidFill>
          <a:ln w="9525">
            <a:noFill/>
            <a:miter lim="800000"/>
            <a:headEnd/>
            <a:tailEnd/>
          </a:ln>
        </p:spPr>
        <p:txBody>
          <a:bodyPr/>
          <a:lstStyle/>
          <a:p>
            <a:pPr algn="ctr">
              <a:defRPr/>
            </a:pPr>
            <a:endParaRPr lang="zh-CN" altLang="en-US"/>
          </a:p>
        </p:txBody>
      </p:sp>
      <p:sp>
        <p:nvSpPr>
          <p:cNvPr id="13" name="矩形 12"/>
          <p:cNvSpPr/>
          <p:nvPr userDrawn="1"/>
        </p:nvSpPr>
        <p:spPr>
          <a:xfrm>
            <a:off x="893763" y="5764213"/>
            <a:ext cx="7356475" cy="785812"/>
          </a:xfrm>
          <a:prstGeom prst="rect">
            <a:avLst/>
          </a:prstGeom>
        </p:spPr>
        <p:txBody>
          <a:bodyPr>
            <a:spAutoFit/>
          </a:bodyPr>
          <a:lstStyle/>
          <a:p>
            <a:pPr algn="ctr">
              <a:lnSpc>
                <a:spcPct val="150000"/>
              </a:lnSpc>
              <a:defRPr/>
            </a:pPr>
            <a:r>
              <a:rPr lang="zh-CN" altLang="en-US" sz="1000" spc="100" dirty="0">
                <a:solidFill>
                  <a:schemeClr val="bg1"/>
                </a:solidFill>
                <a:latin typeface="微软雅黑" pitchFamily="34" charset="-122"/>
                <a:ea typeface="微软雅黑" pitchFamily="34" charset="-122"/>
              </a:rPr>
              <a:t>通讯地址：北京市海淀区东北旺西路</a:t>
            </a:r>
            <a:r>
              <a:rPr lang="en-US" altLang="zh-CN" sz="1000" spc="100" dirty="0">
                <a:solidFill>
                  <a:schemeClr val="bg1"/>
                </a:solidFill>
                <a:latin typeface="微软雅黑" pitchFamily="34" charset="-122"/>
                <a:ea typeface="微软雅黑" pitchFamily="34" charset="-122"/>
              </a:rPr>
              <a:t>8</a:t>
            </a:r>
            <a:r>
              <a:rPr lang="zh-CN" altLang="en-US" sz="1000" spc="100" dirty="0">
                <a:solidFill>
                  <a:schemeClr val="bg1"/>
                </a:solidFill>
                <a:latin typeface="微软雅黑" pitchFamily="34" charset="-122"/>
                <a:ea typeface="微软雅黑" pitchFamily="34" charset="-122"/>
              </a:rPr>
              <a:t>号中关村软件园</a:t>
            </a:r>
            <a:r>
              <a:rPr lang="en-US" altLang="zh-CN" sz="1000" spc="100" dirty="0">
                <a:solidFill>
                  <a:schemeClr val="bg1"/>
                </a:solidFill>
                <a:latin typeface="微软雅黑" pitchFamily="34" charset="-122"/>
                <a:ea typeface="微软雅黑" pitchFamily="34" charset="-122"/>
              </a:rPr>
              <a:t>36</a:t>
            </a:r>
            <a:r>
              <a:rPr lang="zh-CN" altLang="en-US" sz="1000" spc="100" dirty="0">
                <a:solidFill>
                  <a:schemeClr val="bg1"/>
                </a:solidFill>
                <a:latin typeface="微软雅黑" pitchFamily="34" charset="-122"/>
                <a:ea typeface="微软雅黑" pitchFamily="34" charset="-122"/>
              </a:rPr>
              <a:t>号 </a:t>
            </a:r>
            <a:endParaRPr lang="en-US" altLang="zh-CN" sz="1000" spc="100" dirty="0">
              <a:solidFill>
                <a:schemeClr val="bg1"/>
              </a:solidFill>
              <a:latin typeface="微软雅黑" pitchFamily="34" charset="-122"/>
              <a:ea typeface="微软雅黑" pitchFamily="34" charset="-122"/>
            </a:endParaRPr>
          </a:p>
          <a:p>
            <a:pPr algn="ctr">
              <a:lnSpc>
                <a:spcPct val="150000"/>
              </a:lnSpc>
              <a:defRPr/>
            </a:pPr>
            <a:r>
              <a:rPr lang="zh-CN" altLang="en-US" sz="1000" spc="100" dirty="0">
                <a:solidFill>
                  <a:schemeClr val="bg1"/>
                </a:solidFill>
                <a:latin typeface="微软雅黑" pitchFamily="34" charset="-122"/>
                <a:ea typeface="微软雅黑" pitchFamily="34" charset="-122"/>
              </a:rPr>
              <a:t>邮政编码</a:t>
            </a:r>
            <a:r>
              <a:rPr lang="zh-CN" altLang="en-US" sz="1000" spc="100" dirty="0">
                <a:solidFill>
                  <a:schemeClr val="bg1"/>
                </a:solidFill>
              </a:rPr>
              <a:t>：</a:t>
            </a:r>
            <a:r>
              <a:rPr lang="en-US" altLang="zh-CN" sz="1000" spc="100" dirty="0">
                <a:solidFill>
                  <a:schemeClr val="bg1"/>
                </a:solidFill>
              </a:rPr>
              <a:t>100094    </a:t>
            </a:r>
            <a:r>
              <a:rPr lang="zh-CN" altLang="en-US" sz="1000" spc="100" dirty="0">
                <a:solidFill>
                  <a:schemeClr val="bg1"/>
                </a:solidFill>
                <a:latin typeface="微软雅黑" pitchFamily="34" charset="-122"/>
                <a:ea typeface="微软雅黑" pitchFamily="34" charset="-122"/>
              </a:rPr>
              <a:t>联系电话</a:t>
            </a:r>
            <a:r>
              <a:rPr lang="zh-CN" altLang="en-US" sz="1000" spc="100" dirty="0">
                <a:solidFill>
                  <a:schemeClr val="bg1"/>
                </a:solidFill>
              </a:rPr>
              <a:t>：</a:t>
            </a:r>
            <a:r>
              <a:rPr lang="en-US" altLang="zh-CN" sz="1000" spc="100" dirty="0">
                <a:solidFill>
                  <a:schemeClr val="bg1"/>
                </a:solidFill>
              </a:rPr>
              <a:t>010-56308000   </a:t>
            </a:r>
            <a:r>
              <a:rPr lang="zh-CN" altLang="en-US" sz="1000" spc="100" dirty="0">
                <a:solidFill>
                  <a:schemeClr val="bg1"/>
                </a:solidFill>
                <a:latin typeface="微软雅黑" pitchFamily="34" charset="-122"/>
                <a:ea typeface="微软雅黑" pitchFamily="34" charset="-122"/>
              </a:rPr>
              <a:t>微博</a:t>
            </a:r>
            <a:r>
              <a:rPr lang="zh-CN" altLang="en-US" sz="1000" spc="100" dirty="0">
                <a:solidFill>
                  <a:schemeClr val="bg1"/>
                </a:solidFill>
              </a:rPr>
              <a:t>：</a:t>
            </a:r>
            <a:r>
              <a:rPr lang="en-US" altLang="zh-CN" sz="1000" spc="100" dirty="0">
                <a:solidFill>
                  <a:schemeClr val="bg1"/>
                </a:solidFill>
              </a:rPr>
              <a:t>http://weibo.com/zksugon      </a:t>
            </a:r>
          </a:p>
          <a:p>
            <a:pPr algn="ctr">
              <a:lnSpc>
                <a:spcPct val="150000"/>
              </a:lnSpc>
              <a:defRPr/>
            </a:pPr>
            <a:r>
              <a:rPr lang="en-US" altLang="zh-CN" sz="1000" spc="100" dirty="0">
                <a:solidFill>
                  <a:schemeClr val="bg1"/>
                </a:solidFill>
              </a:rPr>
              <a:t>EMAIL:SUGONBRAND@SUGON.COM   </a:t>
            </a:r>
            <a:r>
              <a:rPr lang="zh-CN" altLang="en-US" sz="1000" spc="100" dirty="0">
                <a:solidFill>
                  <a:schemeClr val="bg1"/>
                </a:solidFill>
                <a:latin typeface="微软雅黑" pitchFamily="34" charset="-122"/>
                <a:ea typeface="微软雅黑" pitchFamily="34" charset="-122"/>
              </a:rPr>
              <a:t>网站</a:t>
            </a:r>
            <a:r>
              <a:rPr lang="en-US" altLang="zh-CN" sz="1000" spc="100" dirty="0">
                <a:solidFill>
                  <a:schemeClr val="bg1"/>
                </a:solidFill>
                <a:latin typeface="微软雅黑" pitchFamily="34" charset="-122"/>
                <a:ea typeface="微软雅黑" pitchFamily="34" charset="-122"/>
              </a:rPr>
              <a:t>(web)</a:t>
            </a:r>
            <a:r>
              <a:rPr lang="zh-CN" altLang="en-US" sz="1000" spc="100" dirty="0">
                <a:solidFill>
                  <a:schemeClr val="bg1"/>
                </a:solidFill>
              </a:rPr>
              <a:t>：</a:t>
            </a:r>
            <a:r>
              <a:rPr lang="en-US" altLang="zh-CN" sz="1000" spc="100" dirty="0">
                <a:solidFill>
                  <a:schemeClr val="bg1"/>
                </a:solidFill>
              </a:rPr>
              <a:t>Http://www.sugon.com</a:t>
            </a:r>
            <a:endParaRPr lang="zh-CN" altLang="en-US" sz="1000" spc="100" dirty="0">
              <a:solidFill>
                <a:schemeClr val="bg1"/>
              </a:solidFill>
              <a:latin typeface="微软雅黑" pitchFamily="34" charset="-122"/>
              <a:ea typeface="微软雅黑" pitchFamily="34" charset="-122"/>
            </a:endParaRPr>
          </a:p>
        </p:txBody>
      </p:sp>
      <p:sp>
        <p:nvSpPr>
          <p:cNvPr id="14" name="TextBox 11"/>
          <p:cNvSpPr txBox="1"/>
          <p:nvPr userDrawn="1"/>
        </p:nvSpPr>
        <p:spPr>
          <a:xfrm>
            <a:off x="3130849" y="4756758"/>
            <a:ext cx="3644085" cy="1107996"/>
          </a:xfrm>
          <a:prstGeom prst="rect">
            <a:avLst/>
          </a:prstGeom>
          <a:noFill/>
        </p:spPr>
        <p:txBody>
          <a:bodyPr wrap="square">
            <a:spAutoFit/>
          </a:bodyPr>
          <a:lstStyle/>
          <a:p>
            <a:pPr>
              <a:defRPr/>
            </a:pPr>
            <a:r>
              <a:rPr lang="en-US" altLang="zh-CN" sz="6600" dirty="0">
                <a:gradFill>
                  <a:gsLst>
                    <a:gs pos="96230">
                      <a:schemeClr val="bg1"/>
                    </a:gs>
                    <a:gs pos="52000">
                      <a:schemeClr val="bg1">
                        <a:lumMod val="85000"/>
                      </a:schemeClr>
                    </a:gs>
                    <a:gs pos="100000">
                      <a:schemeClr val="bg1">
                        <a:lumMod val="65000"/>
                      </a:schemeClr>
                    </a:gs>
                    <a:gs pos="0">
                      <a:schemeClr val="bg1"/>
                    </a:gs>
                  </a:gsLst>
                  <a:lin ang="5400000" scaled="0"/>
                </a:gradFill>
                <a:effectLst>
                  <a:glow rad="63500">
                    <a:schemeClr val="tx1">
                      <a:alpha val="30000"/>
                    </a:schemeClr>
                  </a:glow>
                  <a:outerShdw blurRad="50800" dist="50800" dir="5400000" algn="ctr" rotWithShape="0">
                    <a:srgbClr val="000000">
                      <a:alpha val="52000"/>
                    </a:srgbClr>
                  </a:outerShdw>
                </a:effectLst>
                <a:latin typeface="方正大黑简体" pitchFamily="65" charset="-122"/>
                <a:ea typeface="方正大黑简体" pitchFamily="65" charset="-122"/>
              </a:rPr>
              <a:t>THANKS</a:t>
            </a:r>
            <a:endParaRPr lang="zh-CN" altLang="en-US" sz="8000" dirty="0">
              <a:gradFill>
                <a:gsLst>
                  <a:gs pos="96230">
                    <a:schemeClr val="bg1"/>
                  </a:gs>
                  <a:gs pos="52000">
                    <a:schemeClr val="bg1">
                      <a:lumMod val="85000"/>
                    </a:schemeClr>
                  </a:gs>
                  <a:gs pos="100000">
                    <a:schemeClr val="bg1">
                      <a:lumMod val="65000"/>
                    </a:schemeClr>
                  </a:gs>
                  <a:gs pos="0">
                    <a:schemeClr val="bg1"/>
                  </a:gs>
                </a:gsLst>
                <a:lin ang="5400000" scaled="0"/>
              </a:gradFill>
              <a:effectLst>
                <a:glow rad="63500">
                  <a:schemeClr val="tx1">
                    <a:alpha val="30000"/>
                  </a:schemeClr>
                </a:glow>
                <a:outerShdw blurRad="50800" dist="50800" dir="5400000" algn="ctr" rotWithShape="0">
                  <a:srgbClr val="000000">
                    <a:alpha val="52000"/>
                  </a:srgbClr>
                </a:outerShdw>
              </a:effectLst>
              <a:latin typeface="方正大黑简体" pitchFamily="65" charset="-122"/>
              <a:ea typeface="方正大黑简体" pitchFamily="65" charset="-122"/>
            </a:endParaRPr>
          </a:p>
        </p:txBody>
      </p:sp>
      <p:sp>
        <p:nvSpPr>
          <p:cNvPr id="15" name="矩形 14"/>
          <p:cNvSpPr>
            <a:spLocks noChangeArrowheads="1"/>
          </p:cNvSpPr>
          <p:nvPr userDrawn="1"/>
        </p:nvSpPr>
        <p:spPr bwMode="auto">
          <a:xfrm>
            <a:off x="6149975" y="179388"/>
            <a:ext cx="2841625" cy="2087562"/>
          </a:xfrm>
          <a:prstGeom prst="rect">
            <a:avLst/>
          </a:prstGeom>
          <a:solidFill>
            <a:schemeClr val="bg1">
              <a:lumMod val="75000"/>
            </a:schemeClr>
          </a:solidFill>
          <a:ln w="9525">
            <a:noFill/>
            <a:miter lim="800000"/>
            <a:headEnd/>
            <a:tailEnd/>
          </a:ln>
        </p:spPr>
        <p:txBody>
          <a:bodyPr/>
          <a:lstStyle/>
          <a:p>
            <a:pPr algn="ctr">
              <a:defRPr/>
            </a:pPr>
            <a:endParaRPr lang="zh-CN" altLang="en-US"/>
          </a:p>
        </p:txBody>
      </p:sp>
      <p:sp>
        <p:nvSpPr>
          <p:cNvPr id="16" name="矩形 15"/>
          <p:cNvSpPr>
            <a:spLocks noChangeArrowheads="1"/>
          </p:cNvSpPr>
          <p:nvPr userDrawn="1"/>
        </p:nvSpPr>
        <p:spPr bwMode="auto">
          <a:xfrm>
            <a:off x="152400" y="179388"/>
            <a:ext cx="2841625" cy="2087562"/>
          </a:xfrm>
          <a:prstGeom prst="rect">
            <a:avLst/>
          </a:prstGeom>
          <a:solidFill>
            <a:schemeClr val="bg1">
              <a:lumMod val="75000"/>
            </a:schemeClr>
          </a:solidFill>
          <a:ln w="9525">
            <a:noFill/>
            <a:miter lim="800000"/>
            <a:headEnd/>
            <a:tailEnd/>
          </a:ln>
        </p:spPr>
        <p:txBody>
          <a:bodyPr/>
          <a:lstStyle/>
          <a:p>
            <a:pPr algn="ctr">
              <a:defRPr/>
            </a:pPr>
            <a:endParaRPr lang="zh-CN" altLang="en-US"/>
          </a:p>
        </p:txBody>
      </p:sp>
      <p:pic>
        <p:nvPicPr>
          <p:cNvPr id="17" name="Picture 2"/>
          <p:cNvPicPr>
            <a:picLocks noChangeAspect="1" noChangeArrowheads="1"/>
          </p:cNvPicPr>
          <p:nvPr userDrawn="1"/>
        </p:nvPicPr>
        <p:blipFill rotWithShape="1">
          <a:blip r:embed="rId3" cstate="print">
            <a:extLst/>
          </a:blip>
          <a:srcRect t="5578" b="5578"/>
          <a:stretch/>
        </p:blipFill>
        <p:spPr bwMode="auto">
          <a:xfrm>
            <a:off x="6150097" y="2481831"/>
            <a:ext cx="2825145" cy="1905244"/>
          </a:xfrm>
          <a:prstGeom prst="rect">
            <a:avLst/>
          </a:prstGeom>
          <a:noFill/>
          <a:effectLst>
            <a:innerShdw blurRad="114300">
              <a:prstClr val="black"/>
            </a:innerShdw>
          </a:effectLst>
          <a:extLst/>
        </p:spPr>
      </p:pic>
      <p:pic>
        <p:nvPicPr>
          <p:cNvPr id="18" name="Picture 3"/>
          <p:cNvPicPr>
            <a:picLocks noChangeAspect="1" noChangeArrowheads="1"/>
          </p:cNvPicPr>
          <p:nvPr userDrawn="1"/>
        </p:nvPicPr>
        <p:blipFill rotWithShape="1">
          <a:blip r:embed="rId4" cstate="print">
            <a:extLst/>
          </a:blip>
          <a:srcRect l="4985" t="7926" r="4985"/>
          <a:stretch/>
        </p:blipFill>
        <p:spPr bwMode="auto">
          <a:xfrm>
            <a:off x="3151251" y="179653"/>
            <a:ext cx="2841504" cy="2087010"/>
          </a:xfrm>
          <a:prstGeom prst="rect">
            <a:avLst/>
          </a:prstGeom>
          <a:noFill/>
          <a:effectLst>
            <a:innerShdw blurRad="114300">
              <a:prstClr val="black"/>
            </a:innerShdw>
          </a:effectLst>
          <a:extLst/>
        </p:spPr>
      </p:pic>
      <p:pic>
        <p:nvPicPr>
          <p:cNvPr id="19" name="Picture 4"/>
          <p:cNvPicPr>
            <a:picLocks noChangeAspect="1" noChangeArrowheads="1"/>
          </p:cNvPicPr>
          <p:nvPr userDrawn="1"/>
        </p:nvPicPr>
        <p:blipFill rotWithShape="1">
          <a:blip r:embed="rId5" cstate="print">
            <a:extLst/>
          </a:blip>
          <a:srcRect l="5096" t="10577" r="5096" b="-385"/>
          <a:stretch/>
        </p:blipFill>
        <p:spPr bwMode="auto">
          <a:xfrm>
            <a:off x="152403" y="2470923"/>
            <a:ext cx="2841505" cy="1916152"/>
          </a:xfrm>
          <a:prstGeom prst="rect">
            <a:avLst/>
          </a:prstGeom>
          <a:noFill/>
          <a:effectLst>
            <a:innerShdw blurRad="114300">
              <a:prstClr val="black"/>
            </a:innerShdw>
          </a:effectLst>
          <a:extLst/>
        </p:spPr>
      </p:pic>
      <p:sp>
        <p:nvSpPr>
          <p:cNvPr id="20" name="矩形 19"/>
          <p:cNvSpPr/>
          <p:nvPr userDrawn="1"/>
        </p:nvSpPr>
        <p:spPr>
          <a:xfrm>
            <a:off x="1893888" y="5791200"/>
            <a:ext cx="184150" cy="276225"/>
          </a:xfrm>
          <a:prstGeom prst="rect">
            <a:avLst/>
          </a:prstGeom>
        </p:spPr>
        <p:txBody>
          <a:bodyPr wrap="none">
            <a:spAutoFit/>
          </a:bodyPr>
          <a:lstStyle/>
          <a:p>
            <a:pPr algn="ctr">
              <a:defRPr/>
            </a:pPr>
            <a:endParaRPr lang="zh-CN" altLang="en-US" sz="1200" b="1" spc="100" dirty="0">
              <a:solidFill>
                <a:schemeClr val="bg1"/>
              </a:solidFill>
              <a:latin typeface="微软雅黑" pitchFamily="34" charset="-122"/>
              <a:ea typeface="微软雅黑" pitchFamily="34" charset="-122"/>
            </a:endParaRPr>
          </a:p>
        </p:txBody>
      </p:sp>
      <p:sp>
        <p:nvSpPr>
          <p:cNvPr id="21" name="TextBox 9"/>
          <p:cNvSpPr txBox="1"/>
          <p:nvPr userDrawn="1"/>
        </p:nvSpPr>
        <p:spPr>
          <a:xfrm>
            <a:off x="2915816" y="2988235"/>
            <a:ext cx="2998847" cy="571766"/>
          </a:xfrm>
          <a:prstGeom prst="rect">
            <a:avLst/>
          </a:prstGeom>
          <a:noFill/>
        </p:spPr>
        <p:txBody>
          <a:bodyPr wrap="square" lIns="78555" tIns="39278" rIns="78555" bIns="39278" rtlCol="0">
            <a:spAutoFit/>
          </a:bodyPr>
          <a:lstStyle/>
          <a:p>
            <a:pPr algn="r"/>
            <a:r>
              <a:rPr lang="zh-CN" altLang="en-US" sz="3200" b="0" dirty="0" smtClean="0">
                <a:solidFill>
                  <a:schemeClr val="bg1"/>
                </a:solidFill>
                <a:latin typeface="华文行楷" pitchFamily="2" charset="-122"/>
                <a:ea typeface="华文行楷" pitchFamily="2" charset="-122"/>
              </a:rPr>
              <a:t>计算决定未来</a:t>
            </a:r>
            <a:endParaRPr lang="zh-CN" altLang="en-US" sz="3200" b="0" dirty="0">
              <a:solidFill>
                <a:schemeClr val="bg1"/>
              </a:solidFill>
              <a:latin typeface="华文行楷" pitchFamily="2" charset="-122"/>
              <a:ea typeface="华文行楷" pitchFamily="2" charset="-122"/>
            </a:endParaRPr>
          </a:p>
        </p:txBody>
      </p:sp>
    </p:spTree>
    <p:extLst>
      <p:ext uri="{BB962C8B-B14F-4D97-AF65-F5344CB8AC3E}">
        <p14:creationId xmlns:p14="http://schemas.microsoft.com/office/powerpoint/2010/main" val="264521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25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nodeType="withEffect">
                                  <p:stCondLst>
                                    <p:cond delay="75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10" presetClass="entr" presetSubtype="0" fill="hold" nodeType="withEffect">
                                  <p:stCondLst>
                                    <p:cond delay="100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par>
                                <p:cTn id="23" presetID="10" presetClass="entr" presetSubtype="0" fill="hold" nodeType="withEffect">
                                  <p:stCondLst>
                                    <p:cond delay="125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P spid="16" grpId="0" animBg="1"/>
    </p:bld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组合 1"/>
          <p:cNvGrpSpPr>
            <a:grpSpLocks/>
          </p:cNvGrpSpPr>
          <p:nvPr userDrawn="1"/>
        </p:nvGrpSpPr>
        <p:grpSpPr bwMode="auto">
          <a:xfrm>
            <a:off x="7107238" y="228600"/>
            <a:ext cx="1585912" cy="419100"/>
            <a:chOff x="7162800" y="228600"/>
            <a:chExt cx="1586151" cy="419101"/>
          </a:xfrm>
        </p:grpSpPr>
        <p:grpSp>
          <p:nvGrpSpPr>
            <p:cNvPr id="3" name="组合 2"/>
            <p:cNvGrpSpPr>
              <a:grpSpLocks/>
            </p:cNvGrpSpPr>
            <p:nvPr/>
          </p:nvGrpSpPr>
          <p:grpSpPr bwMode="auto">
            <a:xfrm>
              <a:off x="8382000" y="228600"/>
              <a:ext cx="366951" cy="378619"/>
              <a:chOff x="6324600" y="2121932"/>
              <a:chExt cx="366951" cy="378619"/>
            </a:xfrm>
          </p:grpSpPr>
          <p:sp>
            <p:nvSpPr>
              <p:cNvPr id="6" name="矩形 5"/>
              <p:cNvSpPr>
                <a:spLocks noChangeArrowheads="1"/>
              </p:cNvSpPr>
              <p:nvPr/>
            </p:nvSpPr>
            <p:spPr bwMode="auto">
              <a:xfrm>
                <a:off x="6324600" y="2133600"/>
                <a:ext cx="366951" cy="366951"/>
              </a:xfrm>
              <a:prstGeom prst="rect">
                <a:avLst/>
              </a:prstGeom>
              <a:solidFill>
                <a:srgbClr val="B01F24"/>
              </a:solidFill>
              <a:ln w="9525">
                <a:noFill/>
                <a:miter lim="800000"/>
                <a:headEnd/>
                <a:tailEnd/>
              </a:ln>
            </p:spPr>
            <p:txBody>
              <a:bodyPr/>
              <a:lstStyle/>
              <a:p>
                <a:pPr algn="ctr"/>
                <a:endParaRPr lang="zh-CN" altLang="en-US"/>
              </a:p>
            </p:txBody>
          </p:sp>
          <p:sp>
            <p:nvSpPr>
              <p:cNvPr id="7" name="TextBox 6"/>
              <p:cNvSpPr txBox="1">
                <a:spLocks noChangeArrowheads="1"/>
              </p:cNvSpPr>
              <p:nvPr/>
            </p:nvSpPr>
            <p:spPr bwMode="auto">
              <a:xfrm>
                <a:off x="6358648" y="2121932"/>
                <a:ext cx="184759" cy="369333"/>
              </a:xfrm>
              <a:prstGeom prst="rect">
                <a:avLst/>
              </a:prstGeom>
              <a:noFill/>
              <a:ln w="9525">
                <a:noFill/>
                <a:miter lim="800000"/>
                <a:headEnd/>
                <a:tailEnd/>
              </a:ln>
            </p:spPr>
            <p:txBody>
              <a:bodyPr wrap="none">
                <a:spAutoFit/>
              </a:bodyPr>
              <a:lstStyle/>
              <a:p>
                <a:pPr algn="ctr"/>
                <a:endParaRPr lang="en-US" altLang="zh-CN" dirty="0" smtClean="0">
                  <a:solidFill>
                    <a:schemeClr val="bg1"/>
                  </a:solidFill>
                </a:endParaRPr>
              </a:p>
            </p:txBody>
          </p:sp>
        </p:grpSp>
        <p:pic>
          <p:nvPicPr>
            <p:cNvPr id="4" name="Picture 2" descr="E:\work\S-曙光20120720\logo\曙光组合logo.png"/>
            <p:cNvPicPr>
              <a:picLocks noChangeAspect="1" noChangeArrowheads="1"/>
            </p:cNvPicPr>
            <p:nvPr/>
          </p:nvPicPr>
          <p:blipFill>
            <a:blip r:embed="rId6" cstate="print"/>
            <a:srcRect/>
            <a:stretch>
              <a:fillRect/>
            </a:stretch>
          </p:blipFill>
          <p:spPr bwMode="auto">
            <a:xfrm>
              <a:off x="7162800" y="261645"/>
              <a:ext cx="970420" cy="386056"/>
            </a:xfrm>
            <a:prstGeom prst="rect">
              <a:avLst/>
            </a:prstGeom>
            <a:noFill/>
            <a:ln w="9525">
              <a:noFill/>
              <a:miter lim="800000"/>
              <a:headEnd/>
              <a:tailEnd/>
            </a:ln>
          </p:spPr>
        </p:pic>
        <p:sp>
          <p:nvSpPr>
            <p:cNvPr id="5" name="矩形 4"/>
            <p:cNvSpPr>
              <a:spLocks noChangeArrowheads="1"/>
            </p:cNvSpPr>
            <p:nvPr/>
          </p:nvSpPr>
          <p:spPr bwMode="auto">
            <a:xfrm>
              <a:off x="8229600" y="240268"/>
              <a:ext cx="76200" cy="366951"/>
            </a:xfrm>
            <a:prstGeom prst="rect">
              <a:avLst/>
            </a:prstGeom>
            <a:solidFill>
              <a:srgbClr val="B01F24"/>
            </a:solidFill>
            <a:ln w="9525">
              <a:noFill/>
              <a:miter lim="800000"/>
              <a:headEnd/>
              <a:tailEnd/>
            </a:ln>
          </p:spPr>
          <p:txBody>
            <a:bodyPr/>
            <a:lstStyle/>
            <a:p>
              <a:pPr algn="ctr"/>
              <a:endParaRPr lang="zh-CN" altLang="en-US"/>
            </a:p>
          </p:txBody>
        </p:sp>
      </p:grpSp>
      <p:sp>
        <p:nvSpPr>
          <p:cNvPr id="8" name="灯片编号占位符 5"/>
          <p:cNvSpPr>
            <a:spLocks noGrp="1"/>
          </p:cNvSpPr>
          <p:nvPr>
            <p:ph type="sldNum" sz="quarter" idx="4"/>
          </p:nvPr>
        </p:nvSpPr>
        <p:spPr>
          <a:xfrm>
            <a:off x="8285678" y="214290"/>
            <a:ext cx="590568" cy="476250"/>
          </a:xfrm>
          <a:prstGeom prst="rect">
            <a:avLst/>
          </a:prstGeom>
        </p:spPr>
        <p:txBody>
          <a:bodyPr/>
          <a:lstStyle>
            <a:lvl1pPr>
              <a:defRPr>
                <a:solidFill>
                  <a:schemeClr val="bg1"/>
                </a:solidFill>
              </a:defRPr>
            </a:lvl1pPr>
          </a:lstStyle>
          <a:p>
            <a:fld id="{1677DA0A-B8CB-4480-B4CA-78820B2FDF0F}" type="slidenum">
              <a:rPr lang="zh-CN" altLang="en-US" smtClean="0"/>
              <a:pPr/>
              <a:t>‹#›</a:t>
            </a:fld>
            <a:endParaRPr lang="en-US" altLang="zh-CN" dirty="0"/>
          </a:p>
        </p:txBody>
      </p:sp>
    </p:spTree>
    <p:extLst>
      <p:ext uri="{BB962C8B-B14F-4D97-AF65-F5344CB8AC3E}">
        <p14:creationId xmlns:p14="http://schemas.microsoft.com/office/powerpoint/2010/main" val="1565072251"/>
      </p:ext>
    </p:extLst>
  </p:cSld>
  <p:clrMap bg1="lt1" tx1="dk1" bg2="lt2" tx2="dk2" accent1="accent1" accent2="accent2" accent3="accent3" accent4="accent4" accent5="accent5" accent6="accent6" hlink="hlink" folHlink="folHlink"/>
  <p:sldLayoutIdLst>
    <p:sldLayoutId id="2147483659" r:id="rId1"/>
    <p:sldLayoutId id="2147483661" r:id="rId2"/>
    <p:sldLayoutId id="2147483664" r:id="rId3"/>
    <p:sldLayoutId id="2147483665" r:id="rId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microsoft.com/office/2007/relationships/diagramDrawing" Target="../diagrams/drawing1.xml"/><Relationship Id="rId13"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diagramColors" Target="../diagrams/colors1.xml"/><Relationship Id="rId12" Type="http://schemas.openxmlformats.org/officeDocument/2006/relationships/image" Target="../media/image22.png"/><Relationship Id="rId2" Type="http://schemas.openxmlformats.org/officeDocument/2006/relationships/notesSlide" Target="../notesSlides/notesSlide3.xml"/><Relationship Id="rId16"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diagramQuickStyle" Target="../diagrams/quickStyle1.xml"/><Relationship Id="rId11" Type="http://schemas.openxmlformats.org/officeDocument/2006/relationships/image" Target="../media/image21.png"/><Relationship Id="rId5" Type="http://schemas.openxmlformats.org/officeDocument/2006/relationships/diagramLayout" Target="../diagrams/layout1.xml"/><Relationship Id="rId15" Type="http://schemas.openxmlformats.org/officeDocument/2006/relationships/image" Target="../media/image25.png"/><Relationship Id="rId10" Type="http://schemas.openxmlformats.org/officeDocument/2006/relationships/image" Target="../media/image20.png"/><Relationship Id="rId4" Type="http://schemas.openxmlformats.org/officeDocument/2006/relationships/diagramData" Target="../diagrams/data1.xml"/><Relationship Id="rId9" Type="http://schemas.openxmlformats.org/officeDocument/2006/relationships/image" Target="../media/image19.png"/><Relationship Id="rId14" Type="http://schemas.openxmlformats.org/officeDocument/2006/relationships/image" Target="../media/image24.png"/></Relationships>
</file>

<file path=ppt/slides/_rels/slide12.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diagramData" Target="../diagrams/data2.xml"/><Relationship Id="rId7" Type="http://schemas.microsoft.com/office/2007/relationships/diagramDrawing" Target="../diagrams/drawing2.xml"/><Relationship Id="rId12" Type="http://schemas.openxmlformats.org/officeDocument/2006/relationships/image" Target="../media/image31.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image" Target="../media/image30.jpeg"/><Relationship Id="rId5" Type="http://schemas.openxmlformats.org/officeDocument/2006/relationships/diagramQuickStyle" Target="../diagrams/quickStyle2.xml"/><Relationship Id="rId10" Type="http://schemas.openxmlformats.org/officeDocument/2006/relationships/image" Target="../media/image29.png"/><Relationship Id="rId4" Type="http://schemas.openxmlformats.org/officeDocument/2006/relationships/diagramLayout" Target="../diagrams/layout2.xml"/><Relationship Id="rId9" Type="http://schemas.openxmlformats.org/officeDocument/2006/relationships/image" Target="../media/image28.jpeg"/></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emf"/><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2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png"/></Relationships>
</file>

<file path=ppt/slides/_rels/slide2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30.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4294967295"/>
          </p:nvPr>
        </p:nvSpPr>
        <p:spPr>
          <a:xfrm>
            <a:off x="1619672" y="3068960"/>
            <a:ext cx="6005512" cy="576263"/>
          </a:xfrm>
          <a:prstGeom prst="rect">
            <a:avLst/>
          </a:prstGeom>
        </p:spPr>
        <p:txBody>
          <a:bodyPr/>
          <a:lstStyle/>
          <a:p>
            <a:pPr marL="0" indent="0" algn="ctr">
              <a:buNone/>
            </a:pPr>
            <a:r>
              <a:rPr lang="zh-CN" altLang="en-US" sz="3600" dirty="0" smtClean="0">
                <a:solidFill>
                  <a:schemeClr val="bg1"/>
                </a:solidFill>
                <a:latin typeface="微软雅黑" panose="020B0503020204020204" pitchFamily="34" charset="-122"/>
                <a:ea typeface="微软雅黑" panose="020B0503020204020204" pitchFamily="34" charset="-122"/>
              </a:rPr>
              <a:t>大数据基础知识</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3" name="Rectangle 3"/>
          <p:cNvSpPr txBox="1">
            <a:spLocks noChangeArrowheads="1"/>
          </p:cNvSpPr>
          <p:nvPr/>
        </p:nvSpPr>
        <p:spPr>
          <a:xfrm>
            <a:off x="1561728" y="4005064"/>
            <a:ext cx="6121400" cy="6905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sz="2600" b="1" dirty="0" smtClean="0">
                <a:solidFill>
                  <a:schemeClr val="bg1"/>
                </a:solidFill>
                <a:latin typeface="微软雅黑" panose="020B0503020204020204" pitchFamily="34" charset="-122"/>
                <a:ea typeface="微软雅黑" panose="020B0503020204020204" pitchFamily="34" charset="-122"/>
              </a:rPr>
              <a:t>V1.1</a:t>
            </a:r>
            <a:endParaRPr lang="en-US" altLang="zh-CN" sz="26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467648" y="186928"/>
            <a:ext cx="4581128" cy="914400"/>
          </a:xfrm>
          <a:ln/>
        </p:spPr>
        <p:txBody>
          <a:bodyPr/>
          <a:lstStyle/>
          <a:p>
            <a:r>
              <a:rPr lang="zh-CN" altLang="en-US" dirty="0" smtClean="0"/>
              <a:t> 大数据的发展历程</a:t>
            </a:r>
          </a:p>
        </p:txBody>
      </p:sp>
      <p:sp>
        <p:nvSpPr>
          <p:cNvPr id="3" name="Rectangle 3"/>
          <p:cNvSpPr txBox="1">
            <a:spLocks noChangeArrowheads="1"/>
          </p:cNvSpPr>
          <p:nvPr/>
        </p:nvSpPr>
        <p:spPr>
          <a:xfrm>
            <a:off x="457200" y="1600200"/>
            <a:ext cx="8229600" cy="45259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Tx/>
              <a:buNone/>
            </a:pPr>
            <a:endParaRPr lang="zh-CN" altLang="en-US" sz="2400" smtClean="0"/>
          </a:p>
          <a:p>
            <a:endParaRPr lang="zh-CN" altLang="en-US" sz="2400" smtClean="0"/>
          </a:p>
        </p:txBody>
      </p:sp>
      <p:graphicFrame>
        <p:nvGraphicFramePr>
          <p:cNvPr id="4" name="Group 5"/>
          <p:cNvGraphicFramePr>
            <a:graphicFrameLocks noGrp="1"/>
          </p:cNvGraphicFramePr>
          <p:nvPr>
            <p:extLst>
              <p:ext uri="{D42A27DB-BD31-4B8C-83A1-F6EECF244321}">
                <p14:modId xmlns:p14="http://schemas.microsoft.com/office/powerpoint/2010/main" val="887930050"/>
              </p:ext>
            </p:extLst>
          </p:nvPr>
        </p:nvGraphicFramePr>
        <p:xfrm>
          <a:off x="683840" y="1940227"/>
          <a:ext cx="7848600" cy="3937000"/>
        </p:xfrm>
        <a:graphic>
          <a:graphicData uri="http://schemas.openxmlformats.org/drawingml/2006/table">
            <a:tbl>
              <a:tblPr/>
              <a:tblGrid>
                <a:gridCol w="1606550">
                  <a:extLst>
                    <a:ext uri="{9D8B030D-6E8A-4147-A177-3AD203B41FA5}">
                      <a16:colId xmlns:a16="http://schemas.microsoft.com/office/drawing/2014/main" xmlns="" val="20000"/>
                    </a:ext>
                  </a:extLst>
                </a:gridCol>
                <a:gridCol w="1524000">
                  <a:extLst>
                    <a:ext uri="{9D8B030D-6E8A-4147-A177-3AD203B41FA5}">
                      <a16:colId xmlns:a16="http://schemas.microsoft.com/office/drawing/2014/main" xmlns="" val="20001"/>
                    </a:ext>
                  </a:extLst>
                </a:gridCol>
                <a:gridCol w="4718050">
                  <a:extLst>
                    <a:ext uri="{9D8B030D-6E8A-4147-A177-3AD203B41FA5}">
                      <a16:colId xmlns:a16="http://schemas.microsoft.com/office/drawing/2014/main" xmlns="" val="20002"/>
                    </a:ext>
                  </a:extLst>
                </a:gridCol>
              </a:tblGrid>
              <a:tr h="365701">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en-US" sz="1700" b="1" i="0" u="none" strike="noStrike" cap="none" normalizeH="0" baseline="0" dirty="0" smtClean="0">
                          <a:ln>
                            <a:noFill/>
                          </a:ln>
                          <a:solidFill>
                            <a:srgbClr val="FFFFFF"/>
                          </a:solidFill>
                          <a:effectLst/>
                          <a:latin typeface="微软雅黑 Light" panose="020B0502040204020203" pitchFamily="34" charset="-122"/>
                          <a:ea typeface="微软雅黑 Light" panose="020B0502040204020203" pitchFamily="34" charset="-122"/>
                        </a:rPr>
                        <a:t>阶段</a:t>
                      </a: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en-US" sz="1700" b="1" i="0" u="none" strike="noStrike" cap="none" normalizeH="0" baseline="0" smtClean="0">
                          <a:ln>
                            <a:noFill/>
                          </a:ln>
                          <a:solidFill>
                            <a:srgbClr val="FFFFFF"/>
                          </a:solidFill>
                          <a:effectLst/>
                          <a:latin typeface="微软雅黑 Light" panose="020B0502040204020203" pitchFamily="34" charset="-122"/>
                          <a:ea typeface="微软雅黑 Light" panose="020B0502040204020203" pitchFamily="34" charset="-122"/>
                        </a:rPr>
                        <a:t>时间</a:t>
                      </a: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en-US" sz="1700" b="1" i="0" u="none" strike="noStrike" cap="none" normalizeH="0" baseline="0" smtClean="0">
                          <a:ln>
                            <a:noFill/>
                          </a:ln>
                          <a:solidFill>
                            <a:srgbClr val="FFFFFF"/>
                          </a:solidFill>
                          <a:effectLst/>
                          <a:latin typeface="微软雅黑 Light" panose="020B0502040204020203" pitchFamily="34" charset="-122"/>
                          <a:ea typeface="微软雅黑 Light" panose="020B0502040204020203" pitchFamily="34" charset="-122"/>
                        </a:rPr>
                        <a:t>内容</a:t>
                      </a: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extLst>
                  <a:ext uri="{0D108BD9-81ED-4DB2-BD59-A6C34878D82A}">
                    <a16:rowId xmlns:a16="http://schemas.microsoft.com/office/drawing/2014/main" xmlns="" val="10000"/>
                  </a:ext>
                </a:extLst>
              </a:tr>
              <a:tr h="119043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700" b="0" i="0" u="none" strike="noStrike" cap="none" normalizeH="0" baseline="0" dirty="0" smtClean="0">
                          <a:ln>
                            <a:noFill/>
                          </a:ln>
                          <a:solidFill>
                            <a:srgbClr val="000000"/>
                          </a:solidFill>
                          <a:effectLst/>
                          <a:latin typeface="微软雅黑 Light" panose="020B0502040204020203" pitchFamily="34" charset="-122"/>
                          <a:ea typeface="微软雅黑 Light" panose="020B0502040204020203" pitchFamily="34" charset="-122"/>
                        </a:rPr>
                        <a:t>第一阶段：萌芽期</a:t>
                      </a: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700" b="0" i="0" u="none" strike="noStrike" cap="none" normalizeH="0" baseline="0" smtClean="0">
                          <a:ln>
                            <a:noFill/>
                          </a:ln>
                          <a:solidFill>
                            <a:srgbClr val="000000"/>
                          </a:solidFill>
                          <a:effectLst/>
                          <a:latin typeface="微软雅黑 Light" panose="020B0502040204020203" pitchFamily="34" charset="-122"/>
                          <a:ea typeface="微软雅黑 Light" panose="020B0502040204020203" pitchFamily="34" charset="-122"/>
                        </a:rPr>
                        <a:t>上世纪90年代至本世纪初</a:t>
                      </a: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700" b="0" i="0" u="none" strike="noStrike" cap="none" normalizeH="0" baseline="0" smtClean="0">
                          <a:ln>
                            <a:noFill/>
                          </a:ln>
                          <a:solidFill>
                            <a:srgbClr val="000000"/>
                          </a:solidFill>
                          <a:effectLst/>
                          <a:latin typeface="微软雅黑 Light" panose="020B0502040204020203" pitchFamily="34" charset="-122"/>
                          <a:ea typeface="微软雅黑 Light" panose="020B0502040204020203" pitchFamily="34" charset="-122"/>
                        </a:rPr>
                        <a:t>随着数据挖掘理论和数据库技术的逐步成熟，一批商业智能工具和知识管理技术开始被应用，如数据仓库、专家系统、知识管理系统等。</a:t>
                      </a: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xmlns="" val="10001"/>
                  </a:ext>
                </a:extLst>
              </a:tr>
              <a:tr h="173961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700" b="0" i="0" u="none" strike="noStrike" cap="none" normalizeH="0" baseline="0" smtClean="0">
                          <a:ln>
                            <a:noFill/>
                          </a:ln>
                          <a:solidFill>
                            <a:srgbClr val="000000"/>
                          </a:solidFill>
                          <a:effectLst/>
                          <a:latin typeface="微软雅黑 Light" panose="020B0502040204020203" pitchFamily="34" charset="-122"/>
                          <a:ea typeface="微软雅黑 Light" panose="020B0502040204020203" pitchFamily="34" charset="-122"/>
                        </a:rPr>
                        <a:t>第二阶段：成熟期</a:t>
                      </a: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700" b="0" i="0" u="none" strike="noStrike" cap="none" normalizeH="0" baseline="0" smtClean="0">
                          <a:ln>
                            <a:noFill/>
                          </a:ln>
                          <a:solidFill>
                            <a:srgbClr val="000000"/>
                          </a:solidFill>
                          <a:effectLst/>
                          <a:latin typeface="微软雅黑 Light" panose="020B0502040204020203" pitchFamily="34" charset="-122"/>
                          <a:ea typeface="微软雅黑 Light" panose="020B0502040204020203" pitchFamily="34" charset="-122"/>
                        </a:rPr>
                        <a:t>本世纪前十年</a:t>
                      </a: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700" b="0" i="0" u="none" strike="noStrike" cap="none" normalizeH="0" baseline="0" dirty="0" smtClean="0">
                          <a:ln>
                            <a:noFill/>
                          </a:ln>
                          <a:solidFill>
                            <a:srgbClr val="000000"/>
                          </a:solidFill>
                          <a:effectLst/>
                          <a:latin typeface="微软雅黑 Light" panose="020B0502040204020203" pitchFamily="34" charset="-122"/>
                          <a:ea typeface="微软雅黑 Light" panose="020B0502040204020203" pitchFamily="34" charset="-122"/>
                        </a:rPr>
                        <a:t>Web2.0应用迅猛发展，非结构化数据大量产生，传统处理方法难以应对，带动了大数据技术的快速突破，大数据解决方案逐渐走向成熟，形成了并行计算与分布式系统两大核心技术，谷歌的GF</a:t>
                      </a:r>
                      <a:r>
                        <a:rPr kumimoji="0" lang="en-US" altLang="zh-CN" sz="1700" b="0" i="0" u="none" strike="noStrike" cap="none" normalizeH="0" baseline="0" dirty="0" smtClean="0">
                          <a:ln>
                            <a:noFill/>
                          </a:ln>
                          <a:solidFill>
                            <a:srgbClr val="000000"/>
                          </a:solidFill>
                          <a:effectLst/>
                          <a:latin typeface="微软雅黑 Light" panose="020B0502040204020203" pitchFamily="34" charset="-122"/>
                          <a:ea typeface="微软雅黑 Light" panose="020B0502040204020203" pitchFamily="34" charset="-122"/>
                        </a:rPr>
                        <a:t>S</a:t>
                      </a:r>
                      <a:r>
                        <a:rPr kumimoji="0" lang="zh-CN" altLang="en-US" sz="1700" b="0" i="0" u="none" strike="noStrike" cap="none" normalizeH="0" baseline="0" dirty="0" smtClean="0">
                          <a:ln>
                            <a:noFill/>
                          </a:ln>
                          <a:solidFill>
                            <a:srgbClr val="000000"/>
                          </a:solidFill>
                          <a:effectLst/>
                          <a:latin typeface="微软雅黑 Light" panose="020B0502040204020203" pitchFamily="34" charset="-122"/>
                          <a:ea typeface="微软雅黑 Light" panose="020B0502040204020203" pitchFamily="34" charset="-122"/>
                        </a:rPr>
                        <a:t>和MapReduce等大数据技术受到追捧，Hadoop平台开始大行其道</a:t>
                      </a: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xmlns="" val="10002"/>
                  </a:ext>
                </a:extLst>
              </a:tr>
              <a:tr h="64124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700" b="0" i="0" u="none" strike="noStrike" cap="none" normalizeH="0" baseline="0" dirty="0" smtClean="0">
                          <a:ln>
                            <a:noFill/>
                          </a:ln>
                          <a:solidFill>
                            <a:srgbClr val="000000"/>
                          </a:solidFill>
                          <a:effectLst/>
                          <a:latin typeface="微软雅黑 Light" panose="020B0502040204020203" pitchFamily="34" charset="-122"/>
                          <a:ea typeface="微软雅黑 Light" panose="020B0502040204020203" pitchFamily="34" charset="-122"/>
                        </a:rPr>
                        <a:t>第三阶段：大规模应用期</a:t>
                      </a: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700" b="0" i="0" u="none" strike="noStrike" cap="none" normalizeH="0" baseline="0" smtClean="0">
                          <a:ln>
                            <a:noFill/>
                          </a:ln>
                          <a:solidFill>
                            <a:srgbClr val="000000"/>
                          </a:solidFill>
                          <a:effectLst/>
                          <a:latin typeface="微软雅黑 Light" panose="020B0502040204020203" pitchFamily="34" charset="-122"/>
                          <a:ea typeface="微软雅黑 Light" panose="020B0502040204020203" pitchFamily="34" charset="-122"/>
                        </a:rPr>
                        <a:t>2010年以后</a:t>
                      </a: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700" b="0" i="0" u="none" strike="noStrike" cap="none" normalizeH="0" baseline="0" dirty="0" smtClean="0">
                          <a:ln>
                            <a:noFill/>
                          </a:ln>
                          <a:solidFill>
                            <a:srgbClr val="000000"/>
                          </a:solidFill>
                          <a:effectLst/>
                          <a:latin typeface="微软雅黑 Light" panose="020B0502040204020203" pitchFamily="34" charset="-122"/>
                          <a:ea typeface="微软雅黑 Light" panose="020B0502040204020203" pitchFamily="34" charset="-122"/>
                        </a:rPr>
                        <a:t>大数据应用渗透各行各业，数据驱动决策，信息社会智能化程度大幅提高</a:t>
                      </a: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xmlns="" val="10003"/>
                  </a:ext>
                </a:extLst>
              </a:tr>
            </a:tbl>
          </a:graphicData>
        </a:graphic>
      </p:graphicFrame>
      <p:sp>
        <p:nvSpPr>
          <p:cNvPr id="5" name="Text Box 49"/>
          <p:cNvSpPr txBox="1">
            <a:spLocks noChangeArrowheads="1"/>
          </p:cNvSpPr>
          <p:nvPr/>
        </p:nvSpPr>
        <p:spPr bwMode="auto">
          <a:xfrm>
            <a:off x="2817813" y="1371600"/>
            <a:ext cx="33543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t>表1-2 大数据发展的三个阶段</a:t>
            </a:r>
          </a:p>
        </p:txBody>
      </p:sp>
    </p:spTree>
    <p:extLst>
      <p:ext uri="{BB962C8B-B14F-4D97-AF65-F5344CB8AC3E}">
        <p14:creationId xmlns:p14="http://schemas.microsoft.com/office/powerpoint/2010/main" val="32245018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539750" y="203624"/>
            <a:ext cx="6480175" cy="620688"/>
          </a:xfrm>
          <a:prstGeom prst="rect">
            <a:avLst/>
          </a:prstGeom>
        </p:spPr>
        <p:txBody>
          <a:bodyPr/>
          <a:lstStyle/>
          <a:p>
            <a:pPr marL="0" indent="0">
              <a:buNone/>
            </a:pPr>
            <a:r>
              <a:rPr lang="zh-CN" altLang="en-US" dirty="0" smtClean="0">
                <a:latin typeface="微软雅黑" panose="020B0503020204020204" pitchFamily="34" charset="-122"/>
                <a:ea typeface="微软雅黑" panose="020B0503020204020204" pitchFamily="34" charset="-122"/>
              </a:rPr>
              <a:t>大数据定义及特点</a:t>
            </a:r>
            <a:endParaRPr lang="zh-CN" altLang="en-US" dirty="0">
              <a:latin typeface="微软雅黑" panose="020B0503020204020204" pitchFamily="34" charset="-122"/>
              <a:ea typeface="微软雅黑" panose="020B0503020204020204" pitchFamily="34" charset="-122"/>
            </a:endParaRPr>
          </a:p>
        </p:txBody>
      </p:sp>
      <p:sp>
        <p:nvSpPr>
          <p:cNvPr id="4" name="矩形 2"/>
          <p:cNvSpPr/>
          <p:nvPr/>
        </p:nvSpPr>
        <p:spPr>
          <a:xfrm>
            <a:off x="1511801" y="1119417"/>
            <a:ext cx="7343775" cy="707886"/>
          </a:xfrm>
          <a:prstGeom prst="rect">
            <a:avLst/>
          </a:prstGeom>
        </p:spPr>
        <p:txBody>
          <a:bodyPr>
            <a:spAutoFit/>
          </a:bodyPr>
          <a:lstStyle>
            <a:lvl1pPr>
              <a:defRPr kumimoji="1" sz="2400">
                <a:solidFill>
                  <a:schemeClr val="tx1"/>
                </a:solidFill>
                <a:latin typeface="Calibri" panose="020F0502020204030204" pitchFamily="34" charset="0"/>
                <a:ea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9pPr>
          </a:lstStyle>
          <a:p>
            <a:r>
              <a:rPr kumimoji="0" lang="zh-CN" altLang="en-US" sz="2000" dirty="0">
                <a:latin typeface="微软雅黑" panose="020B0503020204020204" pitchFamily="34" charset="-122"/>
                <a:ea typeface="微软雅黑" panose="020B0503020204020204" pitchFamily="34" charset="-122"/>
              </a:rPr>
              <a:t>大数据是通过</a:t>
            </a:r>
            <a:r>
              <a:rPr kumimoji="0" lang="zh-CN" altLang="en-US" sz="2000" dirty="0">
                <a:solidFill>
                  <a:srgbClr val="FF0000"/>
                </a:solidFill>
                <a:latin typeface="微软雅黑" panose="020B0503020204020204" pitchFamily="34" charset="-122"/>
                <a:ea typeface="微软雅黑" panose="020B0503020204020204" pitchFamily="34" charset="-122"/>
              </a:rPr>
              <a:t>传统数据库技术</a:t>
            </a:r>
            <a:r>
              <a:rPr kumimoji="0" lang="zh-CN" altLang="en-US" sz="2000" dirty="0">
                <a:latin typeface="微软雅黑" panose="020B0503020204020204" pitchFamily="34" charset="-122"/>
                <a:ea typeface="微软雅黑" panose="020B0503020204020204" pitchFamily="34" charset="-122"/>
              </a:rPr>
              <a:t>和数据处理工具不能处理的</a:t>
            </a:r>
            <a:r>
              <a:rPr kumimoji="0" lang="zh-CN" altLang="en-US" sz="2000" dirty="0">
                <a:solidFill>
                  <a:srgbClr val="FF0000"/>
                </a:solidFill>
                <a:latin typeface="微软雅黑" panose="020B0503020204020204" pitchFamily="34" charset="-122"/>
                <a:ea typeface="微软雅黑" panose="020B0503020204020204" pitchFamily="34" charset="-122"/>
              </a:rPr>
              <a:t>庞大而复杂的</a:t>
            </a:r>
            <a:r>
              <a:rPr kumimoji="0" lang="zh-CN" altLang="en-US" sz="2000" dirty="0">
                <a:latin typeface="微软雅黑" panose="020B0503020204020204" pitchFamily="34" charset="-122"/>
                <a:ea typeface="微软雅黑" panose="020B0503020204020204" pitchFamily="34" charset="-122"/>
              </a:rPr>
              <a:t>数据集合。</a:t>
            </a:r>
          </a:p>
        </p:txBody>
      </p:sp>
      <p:pic>
        <p:nvPicPr>
          <p:cNvPr id="5" name="图片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2875" y="982042"/>
            <a:ext cx="1116013" cy="136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组 21"/>
          <p:cNvGrpSpPr>
            <a:grpSpLocks/>
          </p:cNvGrpSpPr>
          <p:nvPr/>
        </p:nvGrpSpPr>
        <p:grpSpPr bwMode="auto">
          <a:xfrm>
            <a:off x="-62535" y="1988840"/>
            <a:ext cx="9171039" cy="4573588"/>
            <a:chOff x="-144016" y="2168860"/>
            <a:chExt cx="9170598" cy="4572508"/>
          </a:xfrm>
        </p:grpSpPr>
        <p:grpSp>
          <p:nvGrpSpPr>
            <p:cNvPr id="7" name="组 2"/>
            <p:cNvGrpSpPr>
              <a:grpSpLocks/>
            </p:cNvGrpSpPr>
            <p:nvPr/>
          </p:nvGrpSpPr>
          <p:grpSpPr bwMode="auto">
            <a:xfrm>
              <a:off x="-144016" y="2168860"/>
              <a:ext cx="9071992" cy="4572508"/>
              <a:chOff x="-36512" y="2168860"/>
              <a:chExt cx="9071992" cy="4572508"/>
            </a:xfrm>
          </p:grpSpPr>
          <p:grpSp>
            <p:nvGrpSpPr>
              <p:cNvPr id="10" name="组 1"/>
              <p:cNvGrpSpPr>
                <a:grpSpLocks/>
              </p:cNvGrpSpPr>
              <p:nvPr/>
            </p:nvGrpSpPr>
            <p:grpSpPr bwMode="auto">
              <a:xfrm>
                <a:off x="-36512" y="2168860"/>
                <a:ext cx="9071992" cy="4572508"/>
                <a:chOff x="107504" y="2312876"/>
                <a:chExt cx="9071992" cy="4572508"/>
              </a:xfrm>
            </p:grpSpPr>
            <p:grpSp>
              <p:nvGrpSpPr>
                <p:cNvPr id="12" name="组 13"/>
                <p:cNvGrpSpPr>
                  <a:grpSpLocks/>
                </p:cNvGrpSpPr>
                <p:nvPr/>
              </p:nvGrpSpPr>
              <p:grpSpPr bwMode="auto">
                <a:xfrm>
                  <a:off x="107504" y="2312876"/>
                  <a:ext cx="9071992" cy="4572508"/>
                  <a:chOff x="107504" y="2312876"/>
                  <a:chExt cx="9071992" cy="4572508"/>
                </a:xfrm>
              </p:grpSpPr>
              <p:graphicFrame>
                <p:nvGraphicFramePr>
                  <p:cNvPr id="14" name="图示 5"/>
                  <p:cNvGraphicFramePr/>
                  <p:nvPr>
                    <p:extLst>
                      <p:ext uri="{D42A27DB-BD31-4B8C-83A1-F6EECF244321}">
                        <p14:modId xmlns:p14="http://schemas.microsoft.com/office/powerpoint/2010/main" val="729737681"/>
                      </p:ext>
                    </p:extLst>
                  </p:nvPr>
                </p:nvGraphicFramePr>
                <p:xfrm>
                  <a:off x="107504" y="2312876"/>
                  <a:ext cx="9036496" cy="457250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5" name="组 7"/>
                  <p:cNvGrpSpPr>
                    <a:grpSpLocks/>
                  </p:cNvGrpSpPr>
                  <p:nvPr/>
                </p:nvGrpSpPr>
                <p:grpSpPr bwMode="auto">
                  <a:xfrm>
                    <a:off x="411254" y="2420887"/>
                    <a:ext cx="8768242" cy="4176465"/>
                    <a:chOff x="411254" y="2420887"/>
                    <a:chExt cx="8768242" cy="4176465"/>
                  </a:xfrm>
                </p:grpSpPr>
                <p:sp>
                  <p:nvSpPr>
                    <p:cNvPr id="16" name="文本框 6"/>
                    <p:cNvSpPr txBox="1">
                      <a:spLocks noChangeArrowheads="1"/>
                    </p:cNvSpPr>
                    <p:nvPr/>
                  </p:nvSpPr>
                  <p:spPr bwMode="auto">
                    <a:xfrm>
                      <a:off x="683568" y="3246075"/>
                      <a:ext cx="2160240" cy="1015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panose="020F0502020204030204" pitchFamily="34" charset="0"/>
                          <a:ea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9pPr>
                    </a:lstStyle>
                    <a:p>
                      <a:pPr algn="ctr"/>
                      <a:r>
                        <a:rPr kumimoji="0" lang="en-US" altLang="zh-CN" sz="2000" dirty="0">
                          <a:latin typeface="华文楷体" panose="02010600040101010101" pitchFamily="2" charset="-122"/>
                          <a:ea typeface="华文楷体" panose="02010600040101010101" pitchFamily="2" charset="-122"/>
                        </a:rPr>
                        <a:t>5</a:t>
                      </a:r>
                      <a:r>
                        <a:rPr kumimoji="0" lang="zh-CN" altLang="en-US" sz="2000" dirty="0">
                          <a:latin typeface="华文楷体" panose="02010600040101010101" pitchFamily="2" charset="-122"/>
                          <a:ea typeface="华文楷体" panose="02010600040101010101" pitchFamily="2" charset="-122"/>
                        </a:rPr>
                        <a:t>亿用户</a:t>
                      </a:r>
                      <a:endParaRPr kumimoji="0" lang="en-US" altLang="zh-CN" sz="2000" dirty="0">
                        <a:latin typeface="华文楷体" panose="02010600040101010101" pitchFamily="2" charset="-122"/>
                        <a:ea typeface="华文楷体" panose="02010600040101010101" pitchFamily="2" charset="-122"/>
                      </a:endParaRPr>
                    </a:p>
                    <a:p>
                      <a:pPr algn="ctr"/>
                      <a:r>
                        <a:rPr kumimoji="0" lang="en-US" altLang="zh-CN" sz="2000" dirty="0">
                          <a:latin typeface="华文楷体" panose="02010600040101010101" pitchFamily="2" charset="-122"/>
                          <a:ea typeface="华文楷体" panose="02010600040101010101" pitchFamily="2" charset="-122"/>
                        </a:rPr>
                        <a:t>8</a:t>
                      </a:r>
                      <a:r>
                        <a:rPr kumimoji="0" lang="zh-CN" altLang="en-US" sz="2000" dirty="0">
                          <a:latin typeface="华文楷体" panose="02010600040101010101" pitchFamily="2" charset="-122"/>
                          <a:ea typeface="华文楷体" panose="02010600040101010101" pitchFamily="2" charset="-122"/>
                        </a:rPr>
                        <a:t>亿商品</a:t>
                      </a:r>
                      <a:endParaRPr kumimoji="0" lang="en-US" altLang="zh-CN" sz="2000" dirty="0">
                        <a:latin typeface="华文楷体" panose="02010600040101010101" pitchFamily="2" charset="-122"/>
                        <a:ea typeface="华文楷体" panose="02010600040101010101" pitchFamily="2" charset="-122"/>
                      </a:endParaRPr>
                    </a:p>
                    <a:p>
                      <a:pPr algn="ctr"/>
                      <a:r>
                        <a:rPr kumimoji="0" lang="en-US" altLang="zh-CN" sz="2000" dirty="0">
                          <a:latin typeface="华文楷体" panose="02010600040101010101" pitchFamily="2" charset="-122"/>
                          <a:ea typeface="华文楷体" panose="02010600040101010101" pitchFamily="2" charset="-122"/>
                        </a:rPr>
                        <a:t>20</a:t>
                      </a:r>
                      <a:r>
                        <a:rPr kumimoji="0" lang="zh-CN" altLang="en-US" sz="2000" dirty="0">
                          <a:latin typeface="华文楷体" panose="02010600040101010101" pitchFamily="2" charset="-122"/>
                          <a:ea typeface="华文楷体" panose="02010600040101010101" pitchFamily="2" charset="-122"/>
                        </a:rPr>
                        <a:t>亿</a:t>
                      </a:r>
                      <a:r>
                        <a:rPr kumimoji="0" lang="en-US" altLang="zh-CN" sz="2000" dirty="0">
                          <a:latin typeface="华文楷体" panose="02010600040101010101" pitchFamily="2" charset="-122"/>
                          <a:ea typeface="华文楷体" panose="02010600040101010101" pitchFamily="2" charset="-122"/>
                        </a:rPr>
                        <a:t>PV/</a:t>
                      </a:r>
                      <a:r>
                        <a:rPr kumimoji="0" lang="zh-CN" altLang="en-US" sz="2000" dirty="0">
                          <a:latin typeface="华文楷体" panose="02010600040101010101" pitchFamily="2" charset="-122"/>
                          <a:ea typeface="华文楷体" panose="02010600040101010101" pitchFamily="2" charset="-122"/>
                        </a:rPr>
                        <a:t>天</a:t>
                      </a:r>
                      <a:endParaRPr kumimoji="0" lang="en-US" altLang="zh-CN" sz="2000" dirty="0">
                        <a:latin typeface="华文楷体" panose="02010600040101010101" pitchFamily="2" charset="-122"/>
                        <a:ea typeface="华文楷体" panose="02010600040101010101" pitchFamily="2" charset="-122"/>
                      </a:endParaRPr>
                    </a:p>
                  </p:txBody>
                </p:sp>
                <p:sp>
                  <p:nvSpPr>
                    <p:cNvPr id="17" name="文本框 9"/>
                    <p:cNvSpPr txBox="1">
                      <a:spLocks noChangeArrowheads="1"/>
                    </p:cNvSpPr>
                    <p:nvPr/>
                  </p:nvSpPr>
                  <p:spPr bwMode="auto">
                    <a:xfrm>
                      <a:off x="7452320" y="6063679"/>
                      <a:ext cx="1440160" cy="400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panose="020F0502020204030204" pitchFamily="34" charset="0"/>
                          <a:ea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9pPr>
                    </a:lstStyle>
                    <a:p>
                      <a:pPr algn="ctr"/>
                      <a:r>
                        <a:rPr kumimoji="0" lang="zh-CN" altLang="en-US" sz="2000">
                          <a:latin typeface="华文楷体" panose="02010600040101010101" pitchFamily="2" charset="-122"/>
                          <a:ea typeface="华文楷体" panose="02010600040101010101" pitchFamily="2" charset="-122"/>
                        </a:rPr>
                        <a:t>用户评论</a:t>
                      </a:r>
                      <a:endParaRPr kumimoji="0" lang="en-US" altLang="zh-CN" sz="2000">
                        <a:latin typeface="华文楷体" panose="02010600040101010101" pitchFamily="2" charset="-122"/>
                        <a:ea typeface="华文楷体" panose="02010600040101010101" pitchFamily="2" charset="-122"/>
                      </a:endParaRPr>
                    </a:p>
                  </p:txBody>
                </p:sp>
                <p:sp>
                  <p:nvSpPr>
                    <p:cNvPr id="18" name="文本框 23"/>
                    <p:cNvSpPr txBox="1">
                      <a:spLocks noChangeArrowheads="1"/>
                    </p:cNvSpPr>
                    <p:nvPr/>
                  </p:nvSpPr>
                  <p:spPr bwMode="auto">
                    <a:xfrm>
                      <a:off x="7466620" y="3140968"/>
                      <a:ext cx="1712876" cy="400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panose="020F0502020204030204" pitchFamily="34" charset="0"/>
                          <a:ea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9pPr>
                    </a:lstStyle>
                    <a:p>
                      <a:pPr algn="ctr"/>
                      <a:r>
                        <a:rPr kumimoji="0" lang="en-US" altLang="zh-CN" sz="2000">
                          <a:latin typeface="华文楷体" panose="02010600040101010101" pitchFamily="2" charset="-122"/>
                          <a:ea typeface="华文楷体" panose="02010600040101010101" pitchFamily="2" charset="-122"/>
                        </a:rPr>
                        <a:t>3</a:t>
                      </a:r>
                      <a:r>
                        <a:rPr kumimoji="0" lang="zh-CN" altLang="en-US" sz="2000">
                          <a:latin typeface="华文楷体" panose="02010600040101010101" pitchFamily="2" charset="-122"/>
                          <a:ea typeface="华文楷体" panose="02010600040101010101" pitchFamily="2" charset="-122"/>
                        </a:rPr>
                        <a:t>万条</a:t>
                      </a:r>
                      <a:r>
                        <a:rPr kumimoji="0" lang="en-US" altLang="zh-CN" sz="2000">
                          <a:latin typeface="华文楷体" panose="02010600040101010101" pitchFamily="2" charset="-122"/>
                          <a:ea typeface="华文楷体" panose="02010600040101010101" pitchFamily="2" charset="-122"/>
                        </a:rPr>
                        <a:t>/</a:t>
                      </a:r>
                      <a:r>
                        <a:rPr kumimoji="0" lang="zh-CN" altLang="en-US" sz="2000">
                          <a:latin typeface="华文楷体" panose="02010600040101010101" pitchFamily="2" charset="-122"/>
                          <a:ea typeface="华文楷体" panose="02010600040101010101" pitchFamily="2" charset="-122"/>
                        </a:rPr>
                        <a:t>秒</a:t>
                      </a:r>
                      <a:endParaRPr kumimoji="0" lang="en-US" altLang="zh-CN" sz="2000">
                        <a:latin typeface="华文楷体" panose="02010600040101010101" pitchFamily="2" charset="-122"/>
                        <a:ea typeface="华文楷体" panose="02010600040101010101" pitchFamily="2" charset="-122"/>
                      </a:endParaRPr>
                    </a:p>
                  </p:txBody>
                </p:sp>
                <p:pic>
                  <p:nvPicPr>
                    <p:cNvPr id="19" name="图片 8"/>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7919864" y="2420887"/>
                      <a:ext cx="720080" cy="713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10"/>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7700176" y="4833156"/>
                      <a:ext cx="1011776" cy="533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图片 11"/>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554763" y="4701082"/>
                      <a:ext cx="2108517" cy="456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图片 25"/>
                    <p:cNvPicPr>
                      <a:picLocks noChangeAspect="1"/>
                    </p:cNvPicPr>
                    <p:nvPr/>
                  </p:nvPicPr>
                  <p:blipFill>
                    <a:blip r:embed="rId12">
                      <a:clrChange>
                        <a:clrFrom>
                          <a:srgbClr val="FCFEFC"/>
                        </a:clrFrom>
                        <a:clrTo>
                          <a:srgbClr val="FCFEFC">
                            <a:alpha val="0"/>
                          </a:srgbClr>
                        </a:clrTo>
                      </a:clrChange>
                      <a:extLst>
                        <a:ext uri="{28A0092B-C50C-407E-A947-70E740481C1C}">
                          <a14:useLocalDpi xmlns:a14="http://schemas.microsoft.com/office/drawing/2010/main" val="0"/>
                        </a:ext>
                      </a:extLst>
                    </a:blip>
                    <a:srcRect t="35522" b="36418"/>
                    <a:stretch>
                      <a:fillRect/>
                    </a:stretch>
                  </p:blipFill>
                  <p:spPr bwMode="auto">
                    <a:xfrm>
                      <a:off x="532173" y="5151589"/>
                      <a:ext cx="2003319" cy="44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图片 27"/>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591274" y="5655644"/>
                      <a:ext cx="1908212" cy="334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图片 28"/>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411254" y="6093296"/>
                      <a:ext cx="864096" cy="425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图片 29"/>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1311354" y="6057292"/>
                      <a:ext cx="578637" cy="54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图片 17"/>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7599500" y="5481228"/>
                      <a:ext cx="1256468" cy="54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13" name="图片 10"/>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1923422" y="6129300"/>
                  <a:ext cx="738399" cy="388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1" name="图片 28"/>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7096" y="2466945"/>
                <a:ext cx="1368152" cy="674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矩形 12"/>
            <p:cNvSpPr>
              <a:spLocks noChangeArrowheads="1"/>
            </p:cNvSpPr>
            <p:nvPr/>
          </p:nvSpPr>
          <p:spPr bwMode="auto">
            <a:xfrm>
              <a:off x="7303116" y="3903439"/>
              <a:ext cx="1723466" cy="400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9pPr>
            </a:lstStyle>
            <a:p>
              <a:pPr algn="ctr"/>
              <a:r>
                <a:rPr kumimoji="0" lang="en-US" altLang="zh-CN" sz="2000">
                  <a:latin typeface="华文楷体" panose="02010600040101010101" pitchFamily="2" charset="-122"/>
                  <a:ea typeface="华文楷体" panose="02010600040101010101" pitchFamily="2" charset="-122"/>
                </a:rPr>
                <a:t>5</a:t>
              </a:r>
              <a:r>
                <a:rPr kumimoji="0" lang="zh-CN" altLang="en-US" sz="2000">
                  <a:latin typeface="华文楷体" panose="02010600040101010101" pitchFamily="2" charset="-122"/>
                  <a:ea typeface="华文楷体" panose="02010600040101010101" pitchFamily="2" charset="-122"/>
                </a:rPr>
                <a:t>万订单</a:t>
              </a:r>
              <a:r>
                <a:rPr kumimoji="0" lang="en-US" altLang="zh-CN" sz="2000">
                  <a:latin typeface="华文楷体" panose="02010600040101010101" pitchFamily="2" charset="-122"/>
                  <a:ea typeface="华文楷体" panose="02010600040101010101" pitchFamily="2" charset="-122"/>
                </a:rPr>
                <a:t>/</a:t>
              </a:r>
              <a:r>
                <a:rPr kumimoji="0" lang="zh-CN" altLang="en-US" sz="2000">
                  <a:latin typeface="华文楷体" panose="02010600040101010101" pitchFamily="2" charset="-122"/>
                  <a:ea typeface="华文楷体" panose="02010600040101010101" pitchFamily="2" charset="-122"/>
                </a:rPr>
                <a:t>分钟</a:t>
              </a:r>
              <a:endParaRPr kumimoji="0" lang="en-US" altLang="zh-CN" sz="2000">
                <a:latin typeface="华文楷体" panose="02010600040101010101" pitchFamily="2" charset="-122"/>
                <a:ea typeface="华文楷体" panose="02010600040101010101" pitchFamily="2" charset="-122"/>
              </a:endParaRPr>
            </a:p>
          </p:txBody>
        </p:sp>
        <p:pic>
          <p:nvPicPr>
            <p:cNvPr id="9" name="图片 28"/>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7452320" y="3381887"/>
              <a:ext cx="1118780" cy="551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648069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6" name="图表 4"/>
          <p:cNvGraphicFramePr>
            <a:graphicFrameLocks noChangeAspect="1"/>
          </p:cNvGraphicFramePr>
          <p:nvPr>
            <p:extLst>
              <p:ext uri="{D42A27DB-BD31-4B8C-83A1-F6EECF244321}">
                <p14:modId xmlns:p14="http://schemas.microsoft.com/office/powerpoint/2010/main" val="3847997393"/>
              </p:ext>
            </p:extLst>
          </p:nvPr>
        </p:nvGraphicFramePr>
        <p:xfrm>
          <a:off x="1077831" y="1413296"/>
          <a:ext cx="7170381" cy="468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7" name="文本框 66"/>
          <p:cNvSpPr txBox="1">
            <a:spLocks noChangeArrowheads="1"/>
          </p:cNvSpPr>
          <p:nvPr/>
        </p:nvSpPr>
        <p:spPr bwMode="auto">
          <a:xfrm>
            <a:off x="951039" y="914034"/>
            <a:ext cx="146706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9pPr>
          </a:lstStyle>
          <a:p>
            <a:r>
              <a:rPr kumimoji="0" lang="zh-CN" altLang="en-US" sz="2000" dirty="0">
                <a:latin typeface="华文楷体" panose="02010600040101010101" pitchFamily="2" charset="-122"/>
                <a:ea typeface="华文楷体" panose="02010600040101010101" pitchFamily="2" charset="-122"/>
              </a:rPr>
              <a:t>传染病预测</a:t>
            </a:r>
          </a:p>
        </p:txBody>
      </p:sp>
      <p:sp>
        <p:nvSpPr>
          <p:cNvPr id="68" name="矩形 9"/>
          <p:cNvSpPr>
            <a:spLocks noChangeArrowheads="1"/>
          </p:cNvSpPr>
          <p:nvPr/>
        </p:nvSpPr>
        <p:spPr bwMode="auto">
          <a:xfrm>
            <a:off x="822801" y="4393788"/>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9pPr>
          </a:lstStyle>
          <a:p>
            <a:r>
              <a:rPr kumimoji="0" lang="zh-CN" altLang="en-US" sz="2000" dirty="0">
                <a:latin typeface="华文楷体" panose="02010600040101010101" pitchFamily="2" charset="-122"/>
                <a:ea typeface="华文楷体" panose="02010600040101010101" pitchFamily="2" charset="-122"/>
              </a:rPr>
              <a:t>海啸实时预警</a:t>
            </a:r>
          </a:p>
        </p:txBody>
      </p:sp>
      <p:sp>
        <p:nvSpPr>
          <p:cNvPr id="69" name="文本框 20"/>
          <p:cNvSpPr txBox="1">
            <a:spLocks noChangeArrowheads="1"/>
          </p:cNvSpPr>
          <p:nvPr/>
        </p:nvSpPr>
        <p:spPr bwMode="auto">
          <a:xfrm>
            <a:off x="6162675" y="4540342"/>
            <a:ext cx="19800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9pPr>
          </a:lstStyle>
          <a:p>
            <a:r>
              <a:rPr kumimoji="0" lang="zh-CN" altLang="en-US" sz="2000" dirty="0">
                <a:latin typeface="华文楷体" panose="02010600040101010101" pitchFamily="2" charset="-122"/>
                <a:ea typeface="华文楷体" panose="02010600040101010101" pitchFamily="2" charset="-122"/>
              </a:rPr>
              <a:t>搜索与电子商务</a:t>
            </a:r>
          </a:p>
        </p:txBody>
      </p:sp>
      <p:pic>
        <p:nvPicPr>
          <p:cNvPr id="70" name="图片 1"/>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51038" y="4812704"/>
            <a:ext cx="1467069" cy="156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 name="图片 3"/>
          <p:cNvPicPr>
            <a:picLocks noChangeAspect="1"/>
          </p:cNvPicPr>
          <p:nvPr/>
        </p:nvPicPr>
        <p:blipFill>
          <a:blip r:embed="rId9">
            <a:clrChange>
              <a:clrFrom>
                <a:srgbClr val="EAF7FF"/>
              </a:clrFrom>
              <a:clrTo>
                <a:srgbClr val="EAF7FF">
                  <a:alpha val="0"/>
                </a:srgbClr>
              </a:clrTo>
            </a:clrChange>
            <a:extLst>
              <a:ext uri="{28A0092B-C50C-407E-A947-70E740481C1C}">
                <a14:useLocalDpi xmlns:a14="http://schemas.microsoft.com/office/drawing/2010/main" val="0"/>
              </a:ext>
            </a:extLst>
          </a:blip>
          <a:srcRect/>
          <a:stretch>
            <a:fillRect/>
          </a:stretch>
        </p:blipFill>
        <p:spPr bwMode="auto">
          <a:xfrm>
            <a:off x="685800" y="1464242"/>
            <a:ext cx="2164481" cy="12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 name="文本框 13"/>
          <p:cNvSpPr txBox="1">
            <a:spLocks noChangeArrowheads="1"/>
          </p:cNvSpPr>
          <p:nvPr/>
        </p:nvSpPr>
        <p:spPr bwMode="auto">
          <a:xfrm>
            <a:off x="6503563" y="908720"/>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9pPr>
          </a:lstStyle>
          <a:p>
            <a:pPr algn="ctr"/>
            <a:r>
              <a:rPr kumimoji="0" lang="zh-CN" altLang="en-US" sz="2000">
                <a:latin typeface="华文楷体" panose="02010600040101010101" pitchFamily="2" charset="-122"/>
                <a:ea typeface="华文楷体" panose="02010600040101010101" pitchFamily="2" charset="-122"/>
              </a:rPr>
              <a:t>智能交通</a:t>
            </a:r>
          </a:p>
        </p:txBody>
      </p:sp>
      <p:pic>
        <p:nvPicPr>
          <p:cNvPr id="73" name="图片 15"/>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6163329" y="1324210"/>
            <a:ext cx="1871405" cy="16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 name="图片 73" descr="u=3730395942,3996342320&amp;fm=52&amp;gp=0.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23039" y="4941168"/>
            <a:ext cx="1619665" cy="925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 name="图片 74" descr="u=1494118080,2051816684&amp;fm=52&amp;gp=0.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430370" y="5818208"/>
            <a:ext cx="1767333" cy="57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占位符 2"/>
          <p:cNvSpPr>
            <a:spLocks noGrp="1"/>
          </p:cNvSpPr>
          <p:nvPr>
            <p:ph type="body" sz="quarter" idx="4294967295"/>
          </p:nvPr>
        </p:nvSpPr>
        <p:spPr>
          <a:xfrm>
            <a:off x="539751" y="203624"/>
            <a:ext cx="4536306" cy="620688"/>
          </a:xfrm>
          <a:prstGeom prst="rect">
            <a:avLst/>
          </a:prstGeom>
        </p:spPr>
        <p:txBody>
          <a:bodyPr/>
          <a:lstStyle/>
          <a:p>
            <a:pPr marL="0" indent="0">
              <a:buNone/>
            </a:pPr>
            <a:r>
              <a:rPr lang="zh-CN" altLang="en-US" dirty="0" smtClean="0">
                <a:latin typeface="微软雅黑" panose="020B0503020204020204" pitchFamily="34" charset="-122"/>
                <a:ea typeface="微软雅黑" panose="020B0503020204020204" pitchFamily="34" charset="-122"/>
              </a:rPr>
              <a:t>大数据研究意义</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15409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539750" y="203624"/>
            <a:ext cx="6480175" cy="620688"/>
          </a:xfrm>
          <a:prstGeom prst="rect">
            <a:avLst/>
          </a:prstGeom>
        </p:spPr>
        <p:txBody>
          <a:bodyPr/>
          <a:lstStyle/>
          <a:p>
            <a:pPr marL="0" indent="0">
              <a:buNone/>
            </a:pPr>
            <a:r>
              <a:rPr lang="zh-CN" altLang="en-US" dirty="0" smtClean="0">
                <a:latin typeface="微软雅黑" panose="020B0503020204020204" pitchFamily="34" charset="-122"/>
                <a:ea typeface="微软雅黑" panose="020B0503020204020204" pitchFamily="34" charset="-122"/>
              </a:rPr>
              <a:t>国外大公司的角逐</a:t>
            </a:r>
            <a:endParaRPr lang="zh-CN" altLang="en-US" dirty="0">
              <a:latin typeface="微软雅黑" panose="020B0503020204020204" pitchFamily="34" charset="-122"/>
              <a:ea typeface="微软雅黑" panose="020B0503020204020204" pitchFamily="34" charset="-122"/>
            </a:endParaRPr>
          </a:p>
        </p:txBody>
      </p:sp>
      <p:pic>
        <p:nvPicPr>
          <p:cNvPr id="4" name="Picture 297"/>
          <p:cNvPicPr>
            <a:picLocks noChangeAspect="1" noChangeArrowheads="1"/>
          </p:cNvPicPr>
          <p:nvPr/>
        </p:nvPicPr>
        <p:blipFill>
          <a:blip r:embed="rId2" cstate="print">
            <a:extLst>
              <a:ext uri="{28A0092B-C50C-407E-A947-70E740481C1C}">
                <a14:useLocalDpi xmlns:a14="http://schemas.microsoft.com/office/drawing/2010/main" val="0"/>
              </a:ext>
            </a:extLst>
          </a:blip>
          <a:srcRect b="5630"/>
          <a:stretch>
            <a:fillRect/>
          </a:stretch>
        </p:blipFill>
        <p:spPr bwMode="auto">
          <a:xfrm>
            <a:off x="0" y="1336824"/>
            <a:ext cx="4716463" cy="3382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
          <p:cNvSpPr>
            <a:spLocks noChangeArrowheads="1"/>
          </p:cNvSpPr>
          <p:nvPr/>
        </p:nvSpPr>
        <p:spPr bwMode="auto">
          <a:xfrm>
            <a:off x="323850" y="5146213"/>
            <a:ext cx="8569325" cy="1200329"/>
          </a:xfrm>
          <a:prstGeom prst="rect">
            <a:avLst/>
          </a:prstGeom>
          <a:noFill/>
          <a:ln>
            <a:noFill/>
          </a:ln>
          <a:effectLst>
            <a:prstShdw prst="shdw17" dist="17961" dir="2700000">
              <a:srgbClr val="2F4D71">
                <a:alpha val="74997"/>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42900" indent="-342900">
              <a:tabLst>
                <a:tab pos="2660650" algn="l"/>
              </a:tabLst>
              <a:defRPr kumimoji="1" sz="2400">
                <a:solidFill>
                  <a:schemeClr val="tx1"/>
                </a:solidFill>
                <a:latin typeface="Calibri" panose="020F0502020204030204" pitchFamily="34" charset="0"/>
                <a:ea typeface="宋体" panose="02010600030101010101" pitchFamily="2" charset="-122"/>
              </a:defRPr>
            </a:lvl1pPr>
            <a:lvl2pPr marL="742950" indent="-285750">
              <a:tabLst>
                <a:tab pos="2660650" algn="l"/>
              </a:tabLst>
              <a:defRPr kumimoji="1" sz="2400">
                <a:solidFill>
                  <a:schemeClr val="tx1"/>
                </a:solidFill>
                <a:latin typeface="Calibri" panose="020F0502020204030204" pitchFamily="34" charset="0"/>
                <a:ea typeface="宋体" panose="02010600030101010101" pitchFamily="2" charset="-122"/>
              </a:defRPr>
            </a:lvl2pPr>
            <a:lvl3pPr marL="1143000" indent="-228600">
              <a:tabLst>
                <a:tab pos="2660650" algn="l"/>
              </a:tabLst>
              <a:defRPr kumimoji="1" sz="2400">
                <a:solidFill>
                  <a:schemeClr val="tx1"/>
                </a:solidFill>
                <a:latin typeface="Calibri" panose="020F0502020204030204" pitchFamily="34" charset="0"/>
                <a:ea typeface="宋体" panose="02010600030101010101" pitchFamily="2" charset="-122"/>
              </a:defRPr>
            </a:lvl3pPr>
            <a:lvl4pPr marL="1600200" indent="-228600">
              <a:tabLst>
                <a:tab pos="2660650" algn="l"/>
              </a:tabLst>
              <a:defRPr kumimoji="1" sz="2400">
                <a:solidFill>
                  <a:schemeClr val="tx1"/>
                </a:solidFill>
                <a:latin typeface="Calibri" panose="020F0502020204030204" pitchFamily="34" charset="0"/>
                <a:ea typeface="宋体" panose="02010600030101010101" pitchFamily="2" charset="-122"/>
              </a:defRPr>
            </a:lvl4pPr>
            <a:lvl5pPr marL="285750" indent="-285750">
              <a:tabLst>
                <a:tab pos="2660650" algn="l"/>
              </a:tabLst>
              <a:defRPr kumimoji="1" sz="2400">
                <a:solidFill>
                  <a:schemeClr val="tx1"/>
                </a:solidFill>
                <a:latin typeface="Calibri" panose="020F0502020204030204" pitchFamily="34" charset="0"/>
                <a:ea typeface="宋体" panose="02010600030101010101" pitchFamily="2" charset="-122"/>
              </a:defRPr>
            </a:lvl5pPr>
            <a:lvl6pPr marL="742950" indent="-285750" fontAlgn="base">
              <a:spcBef>
                <a:spcPct val="0"/>
              </a:spcBef>
              <a:spcAft>
                <a:spcPct val="0"/>
              </a:spcAft>
              <a:buFont typeface="Arial" panose="020B0604020202020204" pitchFamily="34" charset="0"/>
              <a:tabLst>
                <a:tab pos="2660650" algn="l"/>
              </a:tabLst>
              <a:defRPr kumimoji="1" sz="2400">
                <a:solidFill>
                  <a:schemeClr val="tx1"/>
                </a:solidFill>
                <a:latin typeface="Calibri" panose="020F0502020204030204" pitchFamily="34" charset="0"/>
                <a:ea typeface="宋体" panose="02010600030101010101" pitchFamily="2" charset="-122"/>
              </a:defRPr>
            </a:lvl6pPr>
            <a:lvl7pPr marL="1200150" indent="-285750" fontAlgn="base">
              <a:spcBef>
                <a:spcPct val="0"/>
              </a:spcBef>
              <a:spcAft>
                <a:spcPct val="0"/>
              </a:spcAft>
              <a:buFont typeface="Arial" panose="020B0604020202020204" pitchFamily="34" charset="0"/>
              <a:tabLst>
                <a:tab pos="2660650" algn="l"/>
              </a:tabLst>
              <a:defRPr kumimoji="1" sz="2400">
                <a:solidFill>
                  <a:schemeClr val="tx1"/>
                </a:solidFill>
                <a:latin typeface="Calibri" panose="020F0502020204030204" pitchFamily="34" charset="0"/>
                <a:ea typeface="宋体" panose="02010600030101010101" pitchFamily="2" charset="-122"/>
              </a:defRPr>
            </a:lvl7pPr>
            <a:lvl8pPr marL="1657350" indent="-285750" fontAlgn="base">
              <a:spcBef>
                <a:spcPct val="0"/>
              </a:spcBef>
              <a:spcAft>
                <a:spcPct val="0"/>
              </a:spcAft>
              <a:buFont typeface="Arial" panose="020B0604020202020204" pitchFamily="34" charset="0"/>
              <a:tabLst>
                <a:tab pos="2660650" algn="l"/>
              </a:tabLst>
              <a:defRPr kumimoji="1" sz="2400">
                <a:solidFill>
                  <a:schemeClr val="tx1"/>
                </a:solidFill>
                <a:latin typeface="Calibri" panose="020F0502020204030204" pitchFamily="34" charset="0"/>
                <a:ea typeface="宋体" panose="02010600030101010101" pitchFamily="2" charset="-122"/>
              </a:defRPr>
            </a:lvl8pPr>
            <a:lvl9pPr marL="2114550" indent="-285750" fontAlgn="base">
              <a:spcBef>
                <a:spcPct val="0"/>
              </a:spcBef>
              <a:spcAft>
                <a:spcPct val="0"/>
              </a:spcAft>
              <a:buFont typeface="Arial" panose="020B0604020202020204" pitchFamily="34" charset="0"/>
              <a:tabLst>
                <a:tab pos="2660650" algn="l"/>
              </a:tabLst>
              <a:defRPr kumimoji="1" sz="2400">
                <a:solidFill>
                  <a:schemeClr val="tx1"/>
                </a:solidFill>
                <a:latin typeface="Calibri" panose="020F0502020204030204" pitchFamily="34" charset="0"/>
                <a:ea typeface="宋体" panose="02010600030101010101" pitchFamily="2" charset="-122"/>
              </a:defRPr>
            </a:lvl9pPr>
          </a:lstStyle>
          <a:p>
            <a:pPr lvl="4" eaLnBrk="0" hangingPunct="0">
              <a:buClr>
                <a:srgbClr val="000565"/>
              </a:buClr>
              <a:buFont typeface="Arial" panose="020B0604020202020204" pitchFamily="34" charset="0"/>
              <a:buBlip>
                <a:blip r:embed="rId3"/>
              </a:buBlip>
            </a:pPr>
            <a:r>
              <a:rPr kumimoji="0" lang="en-US" altLang="zh-CN" sz="1800" dirty="0">
                <a:solidFill>
                  <a:srgbClr val="000099"/>
                </a:solidFill>
                <a:latin typeface="微软雅黑" panose="020B0503020204020204" pitchFamily="34" charset="-122"/>
                <a:ea typeface="微软雅黑" panose="020B0503020204020204" pitchFamily="34" charset="-122"/>
              </a:rPr>
              <a:t>Google</a:t>
            </a:r>
            <a:r>
              <a:rPr kumimoji="0" lang="zh-CN" altLang="en-US" sz="1800" dirty="0">
                <a:solidFill>
                  <a:srgbClr val="000099"/>
                </a:solidFill>
                <a:latin typeface="微软雅黑" panose="020B0503020204020204" pitchFamily="34" charset="-122"/>
                <a:ea typeface="微软雅黑" panose="020B0503020204020204" pitchFamily="34" charset="-122"/>
              </a:rPr>
              <a:t>：满足用户需求，将互联网将变得越来越智能。</a:t>
            </a:r>
            <a:endParaRPr kumimoji="0" lang="en-US" altLang="zh-CN" sz="1800" dirty="0">
              <a:solidFill>
                <a:srgbClr val="000099"/>
              </a:solidFill>
              <a:latin typeface="微软雅黑" panose="020B0503020204020204" pitchFamily="34" charset="-122"/>
              <a:ea typeface="微软雅黑" panose="020B0503020204020204" pitchFamily="34" charset="-122"/>
            </a:endParaRPr>
          </a:p>
          <a:p>
            <a:pPr lvl="4" eaLnBrk="0" hangingPunct="0">
              <a:buClr>
                <a:srgbClr val="000565"/>
              </a:buClr>
              <a:buFont typeface="Arial" panose="020B0604020202020204" pitchFamily="34" charset="0"/>
              <a:buBlip>
                <a:blip r:embed="rId3"/>
              </a:buBlip>
            </a:pPr>
            <a:r>
              <a:rPr kumimoji="0" lang="en-US" altLang="zh-CN" sz="1800" dirty="0">
                <a:solidFill>
                  <a:srgbClr val="000099"/>
                </a:solidFill>
                <a:latin typeface="微软雅黑" panose="020B0503020204020204" pitchFamily="34" charset="-122"/>
                <a:ea typeface="微软雅黑" panose="020B0503020204020204" pitchFamily="34" charset="-122"/>
              </a:rPr>
              <a:t>Facebook</a:t>
            </a:r>
            <a:r>
              <a:rPr kumimoji="0" lang="zh-CN" altLang="en-US" sz="1800" dirty="0">
                <a:solidFill>
                  <a:srgbClr val="000099"/>
                </a:solidFill>
                <a:latin typeface="微软雅黑" panose="020B0503020204020204" pitchFamily="34" charset="-122"/>
                <a:ea typeface="微软雅黑" panose="020B0503020204020204" pitchFamily="34" charset="-122"/>
              </a:rPr>
              <a:t>：人际网络，创造新的需求。</a:t>
            </a:r>
            <a:endParaRPr kumimoji="0" lang="en-US" altLang="zh-CN" sz="1800" dirty="0">
              <a:solidFill>
                <a:srgbClr val="000099"/>
              </a:solidFill>
              <a:latin typeface="微软雅黑" panose="020B0503020204020204" pitchFamily="34" charset="-122"/>
              <a:ea typeface="微软雅黑" panose="020B0503020204020204" pitchFamily="34" charset="-122"/>
            </a:endParaRPr>
          </a:p>
          <a:p>
            <a:pPr lvl="4" eaLnBrk="0" hangingPunct="0">
              <a:buClr>
                <a:srgbClr val="000565"/>
              </a:buClr>
              <a:buFont typeface="Arial" panose="020B0604020202020204" pitchFamily="34" charset="0"/>
              <a:buBlip>
                <a:blip r:embed="rId3"/>
              </a:buBlip>
            </a:pPr>
            <a:r>
              <a:rPr kumimoji="0" lang="en-US" altLang="zh-CN" sz="1800" dirty="0">
                <a:solidFill>
                  <a:srgbClr val="000099"/>
                </a:solidFill>
                <a:latin typeface="微软雅黑" panose="020B0503020204020204" pitchFamily="34" charset="-122"/>
                <a:ea typeface="微软雅黑" panose="020B0503020204020204" pitchFamily="34" charset="-122"/>
              </a:rPr>
              <a:t>Google</a:t>
            </a:r>
            <a:r>
              <a:rPr kumimoji="0" lang="zh-CN" altLang="en-US" sz="1800" dirty="0">
                <a:solidFill>
                  <a:srgbClr val="000099"/>
                </a:solidFill>
                <a:latin typeface="微软雅黑" panose="020B0503020204020204" pitchFamily="34" charset="-122"/>
                <a:ea typeface="微软雅黑" panose="020B0503020204020204" pitchFamily="34" charset="-122"/>
              </a:rPr>
              <a:t>利用好用的、</a:t>
            </a:r>
            <a:r>
              <a:rPr kumimoji="0" lang="zh-CN" altLang="en-US" sz="1800" dirty="0" smtClean="0">
                <a:solidFill>
                  <a:srgbClr val="000099"/>
                </a:solidFill>
                <a:latin typeface="微软雅黑" panose="020B0503020204020204" pitchFamily="34" charset="-122"/>
                <a:ea typeface="微软雅黑" panose="020B0503020204020204" pitchFamily="34" charset="-122"/>
              </a:rPr>
              <a:t>免费的软件产品</a:t>
            </a:r>
            <a:r>
              <a:rPr kumimoji="0" lang="zh-CN" altLang="en-US" sz="1800" dirty="0">
                <a:solidFill>
                  <a:srgbClr val="000099"/>
                </a:solidFill>
                <a:latin typeface="微软雅黑" panose="020B0503020204020204" pitchFamily="34" charset="-122"/>
                <a:ea typeface="微软雅黑" panose="020B0503020204020204" pitchFamily="34" charset="-122"/>
              </a:rPr>
              <a:t>，换取对用户的理解；通过精准的广告，找到生财之道，颠覆了微软卖软件拷贝赚钱的模式。</a:t>
            </a:r>
          </a:p>
        </p:txBody>
      </p:sp>
      <p:sp>
        <p:nvSpPr>
          <p:cNvPr id="6" name="Text Box 13"/>
          <p:cNvSpPr txBox="1">
            <a:spLocks noChangeArrowheads="1"/>
          </p:cNvSpPr>
          <p:nvPr/>
        </p:nvSpPr>
        <p:spPr bwMode="auto">
          <a:xfrm>
            <a:off x="539750" y="1047899"/>
            <a:ext cx="3455988" cy="336246"/>
          </a:xfrm>
          <a:prstGeom prst="rect">
            <a:avLst/>
          </a:prstGeom>
          <a:noFill/>
          <a:ln w="9525">
            <a:solidFill>
              <a:srgbClr val="006699"/>
            </a:solidFill>
            <a:prstDash val="dashDot"/>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400">
                <a:solidFill>
                  <a:schemeClr val="tx1"/>
                </a:solidFill>
                <a:latin typeface="Calibri" panose="020F0502020204030204" pitchFamily="34" charset="0"/>
                <a:ea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9pPr>
          </a:lstStyle>
          <a:p>
            <a:pPr>
              <a:lnSpc>
                <a:spcPct val="120000"/>
              </a:lnSpc>
              <a:spcBef>
                <a:spcPct val="50000"/>
              </a:spcBef>
            </a:pPr>
            <a:r>
              <a:rPr kumimoji="0" lang="zh-CN" altLang="en-US" sz="1400" b="1" dirty="0">
                <a:latin typeface="华文楷体" panose="02010600040101010101" pitchFamily="2" charset="-122"/>
                <a:ea typeface="华文楷体" panose="02010600040101010101" pitchFamily="2" charset="-122"/>
              </a:rPr>
              <a:t>互联网越来越智能</a:t>
            </a:r>
            <a:endParaRPr kumimoji="0" lang="en-US" altLang="en-US" sz="1400" b="1" dirty="0">
              <a:solidFill>
                <a:srgbClr val="000099"/>
              </a:solidFill>
              <a:latin typeface="华文楷体" panose="02010600040101010101" pitchFamily="2" charset="-122"/>
              <a:ea typeface="华文楷体" panose="02010600040101010101" pitchFamily="2" charset="-122"/>
            </a:endParaRPr>
          </a:p>
        </p:txBody>
      </p:sp>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7900" y="1336824"/>
            <a:ext cx="4140200" cy="331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13"/>
          <p:cNvSpPr txBox="1">
            <a:spLocks noChangeArrowheads="1"/>
          </p:cNvSpPr>
          <p:nvPr/>
        </p:nvSpPr>
        <p:spPr bwMode="auto">
          <a:xfrm>
            <a:off x="5003800" y="976461"/>
            <a:ext cx="3455988" cy="336246"/>
          </a:xfrm>
          <a:prstGeom prst="rect">
            <a:avLst/>
          </a:prstGeom>
          <a:noFill/>
          <a:ln w="9525">
            <a:solidFill>
              <a:srgbClr val="006699"/>
            </a:solidFill>
            <a:prstDash val="dashDot"/>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400">
                <a:solidFill>
                  <a:schemeClr val="tx1"/>
                </a:solidFill>
                <a:latin typeface="Calibri" panose="020F0502020204030204" pitchFamily="34" charset="0"/>
                <a:ea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9pPr>
          </a:lstStyle>
          <a:p>
            <a:pPr>
              <a:lnSpc>
                <a:spcPct val="120000"/>
              </a:lnSpc>
              <a:spcBef>
                <a:spcPct val="50000"/>
              </a:spcBef>
            </a:pPr>
            <a:r>
              <a:rPr kumimoji="0" lang="en-US" altLang="zh-CN" sz="1400" b="1" dirty="0">
                <a:latin typeface="华文楷体" panose="02010600040101010101" pitchFamily="2" charset="-122"/>
                <a:ea typeface="华文楷体" panose="02010600040101010101" pitchFamily="2" charset="-122"/>
              </a:rPr>
              <a:t>Google</a:t>
            </a:r>
            <a:r>
              <a:rPr kumimoji="0" lang="zh-CN" altLang="en-US" sz="1400" b="1" dirty="0">
                <a:latin typeface="华文楷体" panose="02010600040101010101" pitchFamily="2" charset="-122"/>
                <a:ea typeface="华文楷体" panose="02010600040101010101" pitchFamily="2" charset="-122"/>
              </a:rPr>
              <a:t>精确掌握用户行为、获取需求</a:t>
            </a:r>
            <a:endParaRPr kumimoji="0" lang="en-US" altLang="zh-CN" sz="1400" b="1" dirty="0">
              <a:solidFill>
                <a:srgbClr val="000099"/>
              </a:solidFill>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5795456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539750" y="203624"/>
            <a:ext cx="6480175" cy="620688"/>
          </a:xfrm>
          <a:prstGeom prst="rect">
            <a:avLst/>
          </a:prstGeom>
        </p:spPr>
        <p:txBody>
          <a:bodyPr/>
          <a:lstStyle/>
          <a:p>
            <a:pPr marL="0" indent="0">
              <a:buNone/>
            </a:pPr>
            <a:r>
              <a:rPr lang="zh-CN" altLang="en-US" dirty="0" smtClean="0">
                <a:latin typeface="微软雅黑" panose="020B0503020204020204" pitchFamily="34" charset="-122"/>
                <a:ea typeface="微软雅黑" panose="020B0503020204020204" pitchFamily="34" charset="-122"/>
              </a:rPr>
              <a:t>国内大数据计划</a:t>
            </a:r>
            <a:endParaRPr lang="zh-CN" altLang="en-US" dirty="0">
              <a:latin typeface="微软雅黑" panose="020B0503020204020204" pitchFamily="34" charset="-122"/>
              <a:ea typeface="微软雅黑" panose="020B0503020204020204" pitchFamily="34" charset="-122"/>
            </a:endParaRPr>
          </a:p>
        </p:txBody>
      </p:sp>
      <p:pic>
        <p:nvPicPr>
          <p:cNvPr id="4" name="Picture 4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321" y="1377603"/>
            <a:ext cx="4762500" cy="367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13"/>
          <p:cNvSpPr txBox="1">
            <a:spLocks noChangeArrowheads="1"/>
          </p:cNvSpPr>
          <p:nvPr/>
        </p:nvSpPr>
        <p:spPr bwMode="auto">
          <a:xfrm>
            <a:off x="683071" y="980728"/>
            <a:ext cx="3455988" cy="336246"/>
          </a:xfrm>
          <a:prstGeom prst="rect">
            <a:avLst/>
          </a:prstGeom>
          <a:noFill/>
          <a:ln w="9525">
            <a:solidFill>
              <a:srgbClr val="006699"/>
            </a:solidFill>
            <a:prstDash val="dashDot"/>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400">
                <a:solidFill>
                  <a:schemeClr val="tx1"/>
                </a:solidFill>
                <a:latin typeface="Calibri" panose="020F0502020204030204" pitchFamily="34" charset="0"/>
                <a:ea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9pPr>
          </a:lstStyle>
          <a:p>
            <a:pPr>
              <a:lnSpc>
                <a:spcPct val="120000"/>
              </a:lnSpc>
              <a:spcBef>
                <a:spcPct val="50000"/>
              </a:spcBef>
            </a:pPr>
            <a:r>
              <a:rPr kumimoji="0" lang="zh-CN" altLang="en-US" sz="1400" b="1">
                <a:latin typeface="华文楷体" panose="02010600040101010101" pitchFamily="2" charset="-122"/>
                <a:ea typeface="华文楷体" panose="02010600040101010101" pitchFamily="2" charset="-122"/>
              </a:rPr>
              <a:t>国内各地制定云计算“十二五”规划</a:t>
            </a:r>
            <a:endParaRPr kumimoji="0" lang="en-US" altLang="en-US" sz="1400" b="1">
              <a:solidFill>
                <a:srgbClr val="000099"/>
              </a:solidFill>
              <a:latin typeface="华文楷体" panose="02010600040101010101" pitchFamily="2" charset="-122"/>
              <a:ea typeface="华文楷体" panose="02010600040101010101" pitchFamily="2" charset="-122"/>
            </a:endParaRPr>
          </a:p>
        </p:txBody>
      </p:sp>
      <p:pic>
        <p:nvPicPr>
          <p:cNvPr id="6" name="Picture 4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2659" y="1304578"/>
            <a:ext cx="4029075" cy="374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13"/>
          <p:cNvSpPr txBox="1">
            <a:spLocks noChangeArrowheads="1"/>
          </p:cNvSpPr>
          <p:nvPr/>
        </p:nvSpPr>
        <p:spPr bwMode="auto">
          <a:xfrm>
            <a:off x="6084168" y="953713"/>
            <a:ext cx="2235126" cy="350865"/>
          </a:xfrm>
          <a:prstGeom prst="rect">
            <a:avLst/>
          </a:prstGeom>
          <a:noFill/>
          <a:ln w="9525">
            <a:solidFill>
              <a:srgbClr val="006699"/>
            </a:solidFill>
            <a:prstDash val="dash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kumimoji="1" sz="2400">
                <a:solidFill>
                  <a:schemeClr val="tx1"/>
                </a:solidFill>
                <a:latin typeface="Calibri" panose="020F0502020204030204" pitchFamily="34" charset="0"/>
                <a:ea typeface="宋体" panose="02010600030101010101" pitchFamily="2" charset="-122"/>
              </a:defRPr>
            </a:lvl1pPr>
            <a:lvl2pPr marL="742950" indent="-285750">
              <a:defRPr kumimoji="1" sz="2400">
                <a:solidFill>
                  <a:schemeClr val="tx1"/>
                </a:solidFill>
                <a:latin typeface="Calibri" panose="020F0502020204030204" pitchFamily="34" charset="0"/>
                <a:ea typeface="宋体" panose="02010600030101010101" pitchFamily="2" charset="-122"/>
              </a:defRPr>
            </a:lvl2pPr>
            <a:lvl3pPr marL="1143000" indent="-228600">
              <a:defRPr kumimoji="1" sz="2400">
                <a:solidFill>
                  <a:schemeClr val="tx1"/>
                </a:solidFill>
                <a:latin typeface="Calibri" panose="020F0502020204030204" pitchFamily="34" charset="0"/>
                <a:ea typeface="宋体" panose="02010600030101010101" pitchFamily="2" charset="-122"/>
              </a:defRPr>
            </a:lvl3pPr>
            <a:lvl4pPr marL="1600200" indent="-228600">
              <a:defRPr kumimoji="1" sz="2400">
                <a:solidFill>
                  <a:schemeClr val="tx1"/>
                </a:solidFill>
                <a:latin typeface="Calibri" panose="020F0502020204030204" pitchFamily="34" charset="0"/>
                <a:ea typeface="宋体" panose="02010600030101010101" pitchFamily="2" charset="-122"/>
              </a:defRPr>
            </a:lvl4pPr>
            <a:lvl5pPr marL="2057400" indent="-228600">
              <a:defRPr kumimoji="1" sz="2400">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Calibri" panose="020F0502020204030204" pitchFamily="34" charset="0"/>
                <a:ea typeface="宋体" panose="02010600030101010101" pitchFamily="2" charset="-122"/>
              </a:defRPr>
            </a:lvl9pPr>
          </a:lstStyle>
          <a:p>
            <a:pPr>
              <a:lnSpc>
                <a:spcPct val="120000"/>
              </a:lnSpc>
              <a:spcBef>
                <a:spcPct val="50000"/>
              </a:spcBef>
            </a:pPr>
            <a:r>
              <a:rPr kumimoji="0" lang="zh-CN" altLang="en-US" sz="1400" b="1">
                <a:latin typeface="华文楷体" panose="02010600040101010101" pitchFamily="2" charset="-122"/>
                <a:ea typeface="华文楷体" panose="02010600040101010101" pitchFamily="2" charset="-122"/>
              </a:rPr>
              <a:t>云计算、物联网园区</a:t>
            </a:r>
            <a:endParaRPr kumimoji="0" lang="en-US" altLang="en-US" sz="1400" b="1">
              <a:solidFill>
                <a:srgbClr val="000099"/>
              </a:solidFill>
              <a:latin typeface="华文楷体" panose="02010600040101010101" pitchFamily="2" charset="-122"/>
              <a:ea typeface="华文楷体" panose="02010600040101010101" pitchFamily="2" charset="-122"/>
            </a:endParaRPr>
          </a:p>
        </p:txBody>
      </p:sp>
      <p:sp>
        <p:nvSpPr>
          <p:cNvPr id="8" name="Rectangle 1"/>
          <p:cNvSpPr>
            <a:spLocks noChangeArrowheads="1"/>
          </p:cNvSpPr>
          <p:nvPr/>
        </p:nvSpPr>
        <p:spPr bwMode="auto">
          <a:xfrm>
            <a:off x="467171" y="5156666"/>
            <a:ext cx="8569325" cy="1323439"/>
          </a:xfrm>
          <a:prstGeom prst="rect">
            <a:avLst/>
          </a:prstGeom>
          <a:noFill/>
          <a:ln>
            <a:noFill/>
          </a:ln>
          <a:effectLst>
            <a:prstShdw prst="shdw17" dist="17961" dir="2700000">
              <a:srgbClr val="2F4D71">
                <a:alpha val="74997"/>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42900" indent="-342900">
              <a:tabLst>
                <a:tab pos="2660650" algn="l"/>
              </a:tabLst>
              <a:defRPr kumimoji="1" sz="2400">
                <a:solidFill>
                  <a:schemeClr val="tx1"/>
                </a:solidFill>
                <a:latin typeface="Calibri" panose="020F0502020204030204" pitchFamily="34" charset="0"/>
                <a:ea typeface="宋体" panose="02010600030101010101" pitchFamily="2" charset="-122"/>
              </a:defRPr>
            </a:lvl1pPr>
            <a:lvl2pPr marL="742950" indent="-285750">
              <a:tabLst>
                <a:tab pos="2660650" algn="l"/>
              </a:tabLst>
              <a:defRPr kumimoji="1" sz="2400">
                <a:solidFill>
                  <a:schemeClr val="tx1"/>
                </a:solidFill>
                <a:latin typeface="Calibri" panose="020F0502020204030204" pitchFamily="34" charset="0"/>
                <a:ea typeface="宋体" panose="02010600030101010101" pitchFamily="2" charset="-122"/>
              </a:defRPr>
            </a:lvl2pPr>
            <a:lvl3pPr marL="1143000" indent="-228600">
              <a:tabLst>
                <a:tab pos="2660650" algn="l"/>
              </a:tabLst>
              <a:defRPr kumimoji="1" sz="2400">
                <a:solidFill>
                  <a:schemeClr val="tx1"/>
                </a:solidFill>
                <a:latin typeface="Calibri" panose="020F0502020204030204" pitchFamily="34" charset="0"/>
                <a:ea typeface="宋体" panose="02010600030101010101" pitchFamily="2" charset="-122"/>
              </a:defRPr>
            </a:lvl3pPr>
            <a:lvl4pPr marL="1600200" indent="-228600">
              <a:tabLst>
                <a:tab pos="2660650" algn="l"/>
              </a:tabLst>
              <a:defRPr kumimoji="1" sz="2400">
                <a:solidFill>
                  <a:schemeClr val="tx1"/>
                </a:solidFill>
                <a:latin typeface="Calibri" panose="020F0502020204030204" pitchFamily="34" charset="0"/>
                <a:ea typeface="宋体" panose="02010600030101010101" pitchFamily="2" charset="-122"/>
              </a:defRPr>
            </a:lvl4pPr>
            <a:lvl5pPr marL="285750" indent="-285750">
              <a:tabLst>
                <a:tab pos="2660650" algn="l"/>
              </a:tabLst>
              <a:defRPr kumimoji="1" sz="2400">
                <a:solidFill>
                  <a:schemeClr val="tx1"/>
                </a:solidFill>
                <a:latin typeface="Calibri" panose="020F0502020204030204" pitchFamily="34" charset="0"/>
                <a:ea typeface="宋体" panose="02010600030101010101" pitchFamily="2" charset="-122"/>
              </a:defRPr>
            </a:lvl5pPr>
            <a:lvl6pPr marL="742950" indent="-285750" fontAlgn="base">
              <a:spcBef>
                <a:spcPct val="0"/>
              </a:spcBef>
              <a:spcAft>
                <a:spcPct val="0"/>
              </a:spcAft>
              <a:buFont typeface="Arial" panose="020B0604020202020204" pitchFamily="34" charset="0"/>
              <a:tabLst>
                <a:tab pos="2660650" algn="l"/>
              </a:tabLst>
              <a:defRPr kumimoji="1" sz="2400">
                <a:solidFill>
                  <a:schemeClr val="tx1"/>
                </a:solidFill>
                <a:latin typeface="Calibri" panose="020F0502020204030204" pitchFamily="34" charset="0"/>
                <a:ea typeface="宋体" panose="02010600030101010101" pitchFamily="2" charset="-122"/>
              </a:defRPr>
            </a:lvl6pPr>
            <a:lvl7pPr marL="1200150" indent="-285750" fontAlgn="base">
              <a:spcBef>
                <a:spcPct val="0"/>
              </a:spcBef>
              <a:spcAft>
                <a:spcPct val="0"/>
              </a:spcAft>
              <a:buFont typeface="Arial" panose="020B0604020202020204" pitchFamily="34" charset="0"/>
              <a:tabLst>
                <a:tab pos="2660650" algn="l"/>
              </a:tabLst>
              <a:defRPr kumimoji="1" sz="2400">
                <a:solidFill>
                  <a:schemeClr val="tx1"/>
                </a:solidFill>
                <a:latin typeface="Calibri" panose="020F0502020204030204" pitchFamily="34" charset="0"/>
                <a:ea typeface="宋体" panose="02010600030101010101" pitchFamily="2" charset="-122"/>
              </a:defRPr>
            </a:lvl7pPr>
            <a:lvl8pPr marL="1657350" indent="-285750" fontAlgn="base">
              <a:spcBef>
                <a:spcPct val="0"/>
              </a:spcBef>
              <a:spcAft>
                <a:spcPct val="0"/>
              </a:spcAft>
              <a:buFont typeface="Arial" panose="020B0604020202020204" pitchFamily="34" charset="0"/>
              <a:tabLst>
                <a:tab pos="2660650" algn="l"/>
              </a:tabLst>
              <a:defRPr kumimoji="1" sz="2400">
                <a:solidFill>
                  <a:schemeClr val="tx1"/>
                </a:solidFill>
                <a:latin typeface="Calibri" panose="020F0502020204030204" pitchFamily="34" charset="0"/>
                <a:ea typeface="宋体" panose="02010600030101010101" pitchFamily="2" charset="-122"/>
              </a:defRPr>
            </a:lvl8pPr>
            <a:lvl9pPr marL="2114550" indent="-285750" fontAlgn="base">
              <a:spcBef>
                <a:spcPct val="0"/>
              </a:spcBef>
              <a:spcAft>
                <a:spcPct val="0"/>
              </a:spcAft>
              <a:buFont typeface="Arial" panose="020B0604020202020204" pitchFamily="34" charset="0"/>
              <a:tabLst>
                <a:tab pos="2660650" algn="l"/>
              </a:tabLst>
              <a:defRPr kumimoji="1" sz="2400">
                <a:solidFill>
                  <a:schemeClr val="tx1"/>
                </a:solidFill>
                <a:latin typeface="Calibri" panose="020F0502020204030204" pitchFamily="34" charset="0"/>
                <a:ea typeface="宋体" panose="02010600030101010101" pitchFamily="2" charset="-122"/>
              </a:defRPr>
            </a:lvl9pPr>
          </a:lstStyle>
          <a:p>
            <a:pPr lvl="4" eaLnBrk="0" hangingPunct="0">
              <a:buClr>
                <a:srgbClr val="000565"/>
              </a:buClr>
              <a:buFont typeface="Arial" panose="020B0604020202020204" pitchFamily="34" charset="0"/>
              <a:buBlip>
                <a:blip r:embed="rId4"/>
              </a:buBlip>
            </a:pPr>
            <a:r>
              <a:rPr kumimoji="0" lang="zh-CN" altLang="en-US" sz="1600" dirty="0">
                <a:solidFill>
                  <a:srgbClr val="000099"/>
                </a:solidFill>
                <a:latin typeface="微软雅黑" panose="020B0503020204020204" pitchFamily="34" charset="-122"/>
                <a:ea typeface="微软雅黑" panose="020B0503020204020204" pitchFamily="34" charset="-122"/>
              </a:rPr>
              <a:t>中国各地制定或公布了云计算、物联网等产业规划；这些工程的初始着眼点在房地产，政绩工程居多，大数据作为核心内容端，使得政绩工程</a:t>
            </a:r>
            <a:r>
              <a:rPr kumimoji="0" lang="zh-CN" altLang="en-US" sz="1600" dirty="0" smtClean="0">
                <a:solidFill>
                  <a:srgbClr val="000099"/>
                </a:solidFill>
                <a:latin typeface="微软雅黑" panose="020B0503020204020204" pitchFamily="34" charset="-122"/>
                <a:ea typeface="微软雅黑" panose="020B0503020204020204" pitchFamily="34" charset="-122"/>
              </a:rPr>
              <a:t>变为</a:t>
            </a:r>
            <a:r>
              <a:rPr kumimoji="0" lang="zh-CN" altLang="en-US" sz="1600" dirty="0">
                <a:solidFill>
                  <a:srgbClr val="000099"/>
                </a:solidFill>
                <a:latin typeface="微软雅黑" panose="020B0503020204020204" pitchFamily="34" charset="-122"/>
                <a:ea typeface="微软雅黑" panose="020B0503020204020204" pitchFamily="34" charset="-122"/>
              </a:rPr>
              <a:t>实用</a:t>
            </a:r>
            <a:r>
              <a:rPr kumimoji="0" lang="zh-CN" altLang="en-US" sz="1600" dirty="0" smtClean="0">
                <a:solidFill>
                  <a:srgbClr val="000099"/>
                </a:solidFill>
                <a:latin typeface="微软雅黑" panose="020B0503020204020204" pitchFamily="34" charset="-122"/>
                <a:ea typeface="微软雅黑" panose="020B0503020204020204" pitchFamily="34" charset="-122"/>
              </a:rPr>
              <a:t>工程</a:t>
            </a:r>
            <a:r>
              <a:rPr kumimoji="0" lang="zh-CN" altLang="en-US" sz="1600" dirty="0">
                <a:solidFill>
                  <a:srgbClr val="000099"/>
                </a:solidFill>
                <a:latin typeface="微软雅黑" panose="020B0503020204020204" pitchFamily="34" charset="-122"/>
                <a:ea typeface="微软雅黑" panose="020B0503020204020204" pitchFamily="34" charset="-122"/>
              </a:rPr>
              <a:t>。</a:t>
            </a:r>
          </a:p>
          <a:p>
            <a:pPr lvl="4" eaLnBrk="0" hangingPunct="0">
              <a:buClr>
                <a:srgbClr val="000565"/>
              </a:buClr>
              <a:buFont typeface="Arial" panose="020B0604020202020204" pitchFamily="34" charset="0"/>
              <a:buBlip>
                <a:blip r:embed="rId4"/>
              </a:buBlip>
            </a:pPr>
            <a:r>
              <a:rPr kumimoji="0" lang="zh-CN" altLang="en-US" sz="1600" dirty="0">
                <a:solidFill>
                  <a:srgbClr val="000099"/>
                </a:solidFill>
                <a:latin typeface="微软雅黑" panose="020B0503020204020204" pitchFamily="34" charset="-122"/>
                <a:ea typeface="微软雅黑" panose="020B0503020204020204" pitchFamily="34" charset="-122"/>
              </a:rPr>
              <a:t> 云计算、物联网、社交化媒体、</a:t>
            </a:r>
            <a:r>
              <a:rPr kumimoji="0" lang="en-US" altLang="zh-CN" sz="1600" dirty="0">
                <a:solidFill>
                  <a:srgbClr val="000099"/>
                </a:solidFill>
                <a:latin typeface="微软雅黑" panose="020B0503020204020204" pitchFamily="34" charset="-122"/>
                <a:ea typeface="微软雅黑" panose="020B0503020204020204" pitchFamily="34" charset="-122"/>
              </a:rPr>
              <a:t>GIS</a:t>
            </a:r>
            <a:r>
              <a:rPr kumimoji="0" lang="zh-CN" altLang="en-US" sz="1600" dirty="0">
                <a:solidFill>
                  <a:srgbClr val="000099"/>
                </a:solidFill>
                <a:latin typeface="微软雅黑" panose="020B0503020204020204" pitchFamily="34" charset="-122"/>
                <a:ea typeface="微软雅黑" panose="020B0503020204020204" pitchFamily="34" charset="-122"/>
              </a:rPr>
              <a:t>为大数据提供了丰富的数据来源。因此大数据中包括的每个用户的身份、地点、时间、喜好、厌恶、社会关系等等大量的信息。伴随数据挖掘和分析的技术发展，我们即将步入基于大数据的智能化时代。</a:t>
            </a:r>
          </a:p>
        </p:txBody>
      </p:sp>
    </p:spTree>
    <p:extLst>
      <p:ext uri="{BB962C8B-B14F-4D97-AF65-F5344CB8AC3E}">
        <p14:creationId xmlns:p14="http://schemas.microsoft.com/office/powerpoint/2010/main" val="24658845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4294967295"/>
          </p:nvPr>
        </p:nvSpPr>
        <p:spPr>
          <a:xfrm>
            <a:off x="525484" y="1268760"/>
            <a:ext cx="8078964" cy="4824536"/>
          </a:xfrm>
          <a:prstGeom prst="rect">
            <a:avLst/>
          </a:prstGeom>
        </p:spPr>
        <p:txBody>
          <a:bodyPr/>
          <a:lstStyle/>
          <a:p>
            <a:r>
              <a:rPr lang="zh-CN" altLang="en-US" sz="2400" dirty="0">
                <a:latin typeface="微软雅黑" panose="020B0503020204020204" pitchFamily="34" charset="-122"/>
                <a:ea typeface="微软雅黑" panose="020B0503020204020204" pitchFamily="34" charset="-122"/>
              </a:rPr>
              <a:t>互联网：社交网络、视频、图片、电子商务</a:t>
            </a:r>
          </a:p>
          <a:p>
            <a:r>
              <a:rPr lang="zh-CN" altLang="en-US" sz="2400" dirty="0">
                <a:latin typeface="微软雅黑" panose="020B0503020204020204" pitchFamily="34" charset="-122"/>
                <a:ea typeface="微软雅黑" panose="020B0503020204020204" pitchFamily="34" charset="-122"/>
              </a:rPr>
              <a:t>物联网：移动设备、传感器</a:t>
            </a:r>
          </a:p>
          <a:p>
            <a:r>
              <a:rPr lang="zh-CN" altLang="en-US" sz="2400" dirty="0">
                <a:latin typeface="微软雅黑" panose="020B0503020204020204" pitchFamily="34" charset="-122"/>
                <a:ea typeface="微软雅黑" panose="020B0503020204020204" pitchFamily="34" charset="-122"/>
              </a:rPr>
              <a:t>天文、地理、环境、气象、交通信息</a:t>
            </a:r>
          </a:p>
          <a:p>
            <a:r>
              <a:rPr lang="zh-CN" altLang="en-US" sz="2400" dirty="0">
                <a:latin typeface="微软雅黑" panose="020B0503020204020204" pitchFamily="34" charset="-122"/>
                <a:ea typeface="微软雅黑" panose="020B0503020204020204" pitchFamily="34" charset="-122"/>
              </a:rPr>
              <a:t>扫描书籍、历史文献、社会交互信息</a:t>
            </a:r>
          </a:p>
          <a:p>
            <a:r>
              <a:rPr lang="zh-CN" altLang="en-US" sz="2400" dirty="0">
                <a:latin typeface="微软雅黑" panose="020B0503020204020204" pitchFamily="34" charset="-122"/>
                <a:ea typeface="微软雅黑" panose="020B0503020204020204" pitchFamily="34" charset="-122"/>
              </a:rPr>
              <a:t>医疗扫描、电子病历</a:t>
            </a:r>
          </a:p>
          <a:p>
            <a:endParaRPr lang="zh-CN" altLang="en-US" sz="2400" dirty="0">
              <a:latin typeface="微软雅黑" panose="020B0503020204020204" pitchFamily="34" charset="-122"/>
              <a:ea typeface="微软雅黑" panose="020B0503020204020204" pitchFamily="34" charset="-122"/>
            </a:endParaRPr>
          </a:p>
        </p:txBody>
      </p:sp>
      <p:sp>
        <p:nvSpPr>
          <p:cNvPr id="3" name="文本占位符 2"/>
          <p:cNvSpPr>
            <a:spLocks noGrp="1"/>
          </p:cNvSpPr>
          <p:nvPr>
            <p:ph type="body" sz="quarter" idx="4294967295"/>
          </p:nvPr>
        </p:nvSpPr>
        <p:spPr>
          <a:xfrm>
            <a:off x="539750" y="203624"/>
            <a:ext cx="6480175" cy="620688"/>
          </a:xfrm>
          <a:prstGeom prst="rect">
            <a:avLst/>
          </a:prstGeom>
        </p:spPr>
        <p:txBody>
          <a:bodyPr/>
          <a:lstStyle/>
          <a:p>
            <a:pPr marL="0" indent="0">
              <a:buNone/>
            </a:pPr>
            <a:r>
              <a:rPr lang="zh-CN" altLang="en-US" dirty="0">
                <a:latin typeface="微软雅黑" panose="020B0503020204020204" pitchFamily="34" charset="-122"/>
                <a:ea typeface="微软雅黑" panose="020B0503020204020204" pitchFamily="34" charset="-122"/>
              </a:rPr>
              <a:t>大</a:t>
            </a:r>
            <a:r>
              <a:rPr lang="zh-CN" altLang="en-US" dirty="0" smtClean="0">
                <a:latin typeface="微软雅黑" panose="020B0503020204020204" pitchFamily="34" charset="-122"/>
                <a:ea typeface="微软雅黑" panose="020B0503020204020204" pitchFamily="34" charset="-122"/>
              </a:rPr>
              <a:t>数据举例</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816481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539750" y="203624"/>
            <a:ext cx="6480175" cy="620688"/>
          </a:xfrm>
          <a:prstGeom prst="rect">
            <a:avLst/>
          </a:prstGeom>
        </p:spPr>
        <p:txBody>
          <a:bodyPr/>
          <a:lstStyle/>
          <a:p>
            <a:pPr marL="0" indent="0">
              <a:buNone/>
            </a:pPr>
            <a:r>
              <a:rPr lang="zh-CN" altLang="en-US" dirty="0" smtClean="0">
                <a:latin typeface="微软雅黑" panose="020B0503020204020204" pitchFamily="34" charset="-122"/>
                <a:ea typeface="微软雅黑" panose="020B0503020204020204" pitchFamily="34" charset="-122"/>
              </a:rPr>
              <a:t>提纲</a:t>
            </a:r>
            <a:endParaRPr lang="zh-CN" altLang="en-US" dirty="0">
              <a:latin typeface="微软雅黑" panose="020B0503020204020204" pitchFamily="34" charset="-122"/>
              <a:ea typeface="微软雅黑" panose="020B0503020204020204" pitchFamily="34" charset="-122"/>
            </a:endParaRPr>
          </a:p>
        </p:txBody>
      </p:sp>
      <p:grpSp>
        <p:nvGrpSpPr>
          <p:cNvPr id="5" name="Group 11"/>
          <p:cNvGrpSpPr>
            <a:grpSpLocks/>
          </p:cNvGrpSpPr>
          <p:nvPr/>
        </p:nvGrpSpPr>
        <p:grpSpPr bwMode="auto">
          <a:xfrm>
            <a:off x="1116948" y="1715036"/>
            <a:ext cx="6807852" cy="653547"/>
            <a:chOff x="0" y="0"/>
            <a:chExt cx="7287686" cy="685502"/>
          </a:xfrm>
          <a:solidFill>
            <a:schemeClr val="tx1">
              <a:lumMod val="50000"/>
              <a:lumOff val="50000"/>
            </a:schemeClr>
          </a:solidFill>
        </p:grpSpPr>
        <p:sp>
          <p:nvSpPr>
            <p:cNvPr id="6"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7"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1</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8" name="TextBox 3"/>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大数据时代背景</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9" name="Group 15"/>
          <p:cNvGrpSpPr>
            <a:grpSpLocks/>
          </p:cNvGrpSpPr>
          <p:nvPr/>
        </p:nvGrpSpPr>
        <p:grpSpPr bwMode="auto">
          <a:xfrm>
            <a:off x="1116948" y="2543058"/>
            <a:ext cx="6807852" cy="653547"/>
            <a:chOff x="0" y="0"/>
            <a:chExt cx="7287686" cy="685502"/>
          </a:xfrm>
          <a:solidFill>
            <a:schemeClr val="accent2"/>
          </a:solidFill>
        </p:grpSpPr>
        <p:sp>
          <p:nvSpPr>
            <p:cNvPr id="10"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sz="2000"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11"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sz="32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2</a:t>
              </a:r>
              <a:endParaRPr lang="zh-CN" altLang="en-US" sz="32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12" name="TextBox 127"/>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大</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数据行业应用</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3" name="Group 19"/>
          <p:cNvGrpSpPr>
            <a:grpSpLocks/>
          </p:cNvGrpSpPr>
          <p:nvPr/>
        </p:nvGrpSpPr>
        <p:grpSpPr bwMode="auto">
          <a:xfrm>
            <a:off x="1116948" y="3344186"/>
            <a:ext cx="6807852" cy="653547"/>
            <a:chOff x="0" y="0"/>
            <a:chExt cx="7287686" cy="685502"/>
          </a:xfrm>
          <a:solidFill>
            <a:schemeClr val="bg1">
              <a:lumMod val="50000"/>
            </a:schemeClr>
          </a:solidFill>
        </p:grpSpPr>
        <p:sp>
          <p:nvSpPr>
            <p:cNvPr id="14"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15"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3</a:t>
              </a:r>
              <a:endParaRPr lang="zh-CN" alt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16" name="TextBox 131"/>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大</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数据基础技术</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spTree>
    <p:extLst>
      <p:ext uri="{BB962C8B-B14F-4D97-AF65-F5344CB8AC3E}">
        <p14:creationId xmlns:p14="http://schemas.microsoft.com/office/powerpoint/2010/main" val="18576792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4294967295"/>
          </p:nvPr>
        </p:nvSpPr>
        <p:spPr>
          <a:xfrm>
            <a:off x="952238" y="4488374"/>
            <a:ext cx="7646916" cy="1604922"/>
          </a:xfrm>
          <a:prstGeom prst="rect">
            <a:avLst/>
          </a:prstGeom>
        </p:spPr>
        <p:txBody>
          <a:bodyPr/>
          <a:lstStyle/>
          <a:p>
            <a:pPr marL="0" indent="0">
              <a:buNone/>
            </a:pPr>
            <a:r>
              <a:rPr lang="zh-CN" altLang="en-US" sz="2400" dirty="0">
                <a:latin typeface="微软雅黑" panose="020B0503020204020204" pitchFamily="34" charset="-122"/>
                <a:ea typeface="微软雅黑" panose="020B0503020204020204" pitchFamily="34" charset="-122"/>
              </a:rPr>
              <a:t>“在大数据领域，不能充分形成大数据使用能力的竞争者将被淘汰” </a:t>
            </a:r>
            <a:r>
              <a:rPr lang="en-US" altLang="zh-CN" sz="2400" dirty="0">
                <a:latin typeface="微软雅黑" panose="020B0503020204020204" pitchFamily="34" charset="-122"/>
                <a:ea typeface="微软雅黑" panose="020B0503020204020204" pitchFamily="34" charset="-122"/>
              </a:rPr>
              <a:t>– McKinsey Global Institute</a:t>
            </a:r>
            <a:endParaRPr lang="zh-CN" altLang="en-US" sz="2400" dirty="0">
              <a:latin typeface="微软雅黑" panose="020B0503020204020204" pitchFamily="34" charset="-122"/>
              <a:ea typeface="微软雅黑" panose="020B0503020204020204" pitchFamily="34" charset="-122"/>
            </a:endParaRPr>
          </a:p>
          <a:p>
            <a:pPr marL="0" indent="0">
              <a:buNone/>
            </a:pPr>
            <a:endParaRPr lang="en-US" altLang="zh-CN" sz="2800" dirty="0">
              <a:latin typeface="微软雅黑" panose="020B0503020204020204" pitchFamily="34" charset="-122"/>
              <a:ea typeface="微软雅黑" panose="020B0503020204020204" pitchFamily="34" charset="-122"/>
            </a:endParaRPr>
          </a:p>
          <a:p>
            <a:endParaRPr lang="en-US" altLang="zh-CN" sz="2800" dirty="0" smtClean="0">
              <a:latin typeface="微软雅黑" panose="020B0503020204020204" pitchFamily="34" charset="-122"/>
              <a:ea typeface="微软雅黑" panose="020B0503020204020204" pitchFamily="34" charset="-122"/>
            </a:endParaRPr>
          </a:p>
          <a:p>
            <a:endParaRPr lang="en-US" altLang="zh-CN" sz="2800" dirty="0">
              <a:latin typeface="微软雅黑" panose="020B0503020204020204" pitchFamily="34" charset="-122"/>
              <a:ea typeface="微软雅黑" panose="020B0503020204020204" pitchFamily="34" charset="-122"/>
            </a:endParaRPr>
          </a:p>
          <a:p>
            <a:endParaRPr lang="en-US" altLang="zh-CN" sz="2800" dirty="0" smtClean="0">
              <a:latin typeface="微软雅黑" panose="020B0503020204020204" pitchFamily="34" charset="-122"/>
              <a:ea typeface="微软雅黑" panose="020B0503020204020204" pitchFamily="34" charset="-122"/>
            </a:endParaRPr>
          </a:p>
          <a:p>
            <a:pPr marL="0" indent="0">
              <a:buNone/>
            </a:pPr>
            <a:endParaRPr lang="en-US" altLang="zh-CN" sz="2800" dirty="0">
              <a:latin typeface="微软雅黑" panose="020B0503020204020204" pitchFamily="34" charset="-122"/>
              <a:ea typeface="微软雅黑" panose="020B0503020204020204" pitchFamily="34" charset="-122"/>
            </a:endParaRPr>
          </a:p>
        </p:txBody>
      </p:sp>
      <p:sp>
        <p:nvSpPr>
          <p:cNvPr id="3" name="文本占位符 2"/>
          <p:cNvSpPr>
            <a:spLocks noGrp="1"/>
          </p:cNvSpPr>
          <p:nvPr>
            <p:ph type="body" sz="quarter" idx="4294967295"/>
          </p:nvPr>
        </p:nvSpPr>
        <p:spPr>
          <a:xfrm>
            <a:off x="539750" y="203624"/>
            <a:ext cx="6480175" cy="620688"/>
          </a:xfrm>
          <a:prstGeom prst="rect">
            <a:avLst/>
          </a:prstGeom>
        </p:spPr>
        <p:txBody>
          <a:bodyPr/>
          <a:lstStyle/>
          <a:p>
            <a:pPr marL="0" indent="0">
              <a:buNone/>
            </a:pPr>
            <a:r>
              <a:rPr lang="zh-CN" altLang="en-US" dirty="0" smtClean="0">
                <a:latin typeface="微软雅黑" panose="020B0503020204020204" pitchFamily="34" charset="-122"/>
                <a:ea typeface="微软雅黑" panose="020B0503020204020204" pitchFamily="34" charset="-122"/>
              </a:rPr>
              <a:t>大数据应用的行业分类</a:t>
            </a:r>
            <a:endParaRPr lang="zh-CN" altLang="en-US"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708223" y="1355204"/>
            <a:ext cx="7896225" cy="3009900"/>
          </a:xfrm>
          <a:prstGeom prst="rect">
            <a:avLst/>
          </a:prstGeom>
        </p:spPr>
      </p:pic>
    </p:spTree>
    <p:extLst>
      <p:ext uri="{BB962C8B-B14F-4D97-AF65-F5344CB8AC3E}">
        <p14:creationId xmlns:p14="http://schemas.microsoft.com/office/powerpoint/2010/main" val="3317844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4294967295"/>
          </p:nvPr>
        </p:nvSpPr>
        <p:spPr>
          <a:xfrm>
            <a:off x="107504" y="1268760"/>
            <a:ext cx="6912421" cy="3371976"/>
          </a:xfrm>
          <a:prstGeom prst="rect">
            <a:avLst/>
          </a:prstGeom>
        </p:spPr>
        <p:txBody>
          <a:bodyPr/>
          <a:lstStyle/>
          <a:p>
            <a:r>
              <a:rPr lang="en-US" altLang="zh-CN" dirty="0">
                <a:latin typeface="微软雅黑" panose="020B0503020204020204" pitchFamily="34" charset="-122"/>
                <a:ea typeface="微软雅黑" panose="020B0503020204020204" pitchFamily="34" charset="-122"/>
              </a:rPr>
              <a:t>2014</a:t>
            </a:r>
            <a:r>
              <a:rPr lang="zh-CN" altLang="en-US" dirty="0">
                <a:latin typeface="微软雅黑" panose="020B0503020204020204" pitchFamily="34" charset="-122"/>
                <a:ea typeface="微软雅黑" panose="020B0503020204020204" pitchFamily="34" charset="-122"/>
              </a:rPr>
              <a:t>年大数据市场行业投资结构</a:t>
            </a:r>
            <a:endParaRPr lang="zh-CN" altLang="en-US" sz="2800" dirty="0">
              <a:latin typeface="微软雅黑" panose="020B0503020204020204" pitchFamily="34" charset="-122"/>
              <a:ea typeface="微软雅黑" panose="020B0503020204020204" pitchFamily="34" charset="-122"/>
            </a:endParaRPr>
          </a:p>
          <a:p>
            <a:pPr lvl="1"/>
            <a:r>
              <a:rPr lang="zh-CN" altLang="en-US" sz="2400" dirty="0">
                <a:latin typeface="微软雅黑" panose="020B0503020204020204" pitchFamily="34" charset="-122"/>
                <a:ea typeface="微软雅黑" panose="020B0503020204020204" pitchFamily="34" charset="-122"/>
              </a:rPr>
              <a:t>金融、通信、</a:t>
            </a:r>
            <a:r>
              <a:rPr lang="zh-CN" altLang="en-US" sz="2400" dirty="0" smtClean="0">
                <a:latin typeface="微软雅黑" panose="020B0503020204020204" pitchFamily="34" charset="-122"/>
                <a:ea typeface="微软雅黑" panose="020B0503020204020204" pitchFamily="34" charset="-122"/>
              </a:rPr>
              <a:t>零售</a:t>
            </a:r>
            <a:endParaRPr lang="en-US" altLang="zh-CN" sz="2400" dirty="0">
              <a:latin typeface="微软雅黑" panose="020B0503020204020204" pitchFamily="34" charset="-122"/>
              <a:ea typeface="微软雅黑" panose="020B0503020204020204" pitchFamily="34" charset="-122"/>
            </a:endParaRPr>
          </a:p>
          <a:p>
            <a:pPr marL="457200" lvl="1" indent="0">
              <a:buNone/>
            </a:pPr>
            <a:r>
              <a:rPr lang="en-US" altLang="zh-CN" sz="2400" dirty="0" smtClean="0">
                <a:latin typeface="微软雅黑" panose="020B0503020204020204" pitchFamily="34" charset="-122"/>
                <a:ea typeface="微软雅黑" panose="020B0503020204020204" pitchFamily="34" charset="-122"/>
              </a:rPr>
              <a:t>    </a:t>
            </a:r>
            <a:r>
              <a:rPr lang="zh-CN" altLang="en-US" sz="2400" dirty="0" smtClean="0">
                <a:latin typeface="微软雅黑" panose="020B0503020204020204" pitchFamily="34" charset="-122"/>
                <a:ea typeface="微软雅黑" panose="020B0503020204020204" pitchFamily="34" charset="-122"/>
              </a:rPr>
              <a:t>为</a:t>
            </a:r>
            <a:r>
              <a:rPr lang="zh-CN" altLang="en-US" sz="2400" dirty="0">
                <a:latin typeface="微软雅黑" panose="020B0503020204020204" pitchFamily="34" charset="-122"/>
                <a:ea typeface="微软雅黑" panose="020B0503020204020204" pitchFamily="34" charset="-122"/>
              </a:rPr>
              <a:t>前三大行业</a:t>
            </a:r>
          </a:p>
          <a:p>
            <a:pPr lvl="1"/>
            <a:r>
              <a:rPr lang="zh-CN" altLang="en-US" sz="2400" dirty="0">
                <a:latin typeface="微软雅黑" panose="020B0503020204020204" pitchFamily="34" charset="-122"/>
                <a:ea typeface="微软雅黑" panose="020B0503020204020204" pitchFamily="34" charset="-122"/>
              </a:rPr>
              <a:t>政府、医疗、</a:t>
            </a:r>
            <a:r>
              <a:rPr lang="zh-CN" altLang="en-US" sz="2400" dirty="0" smtClean="0">
                <a:latin typeface="微软雅黑" panose="020B0503020204020204" pitchFamily="34" charset="-122"/>
                <a:ea typeface="微软雅黑" panose="020B0503020204020204" pitchFamily="34" charset="-122"/>
              </a:rPr>
              <a:t>旅游</a:t>
            </a:r>
            <a:endParaRPr lang="en-US" altLang="zh-CN" sz="2400" dirty="0" smtClean="0">
              <a:latin typeface="微软雅黑" panose="020B0503020204020204" pitchFamily="34" charset="-122"/>
              <a:ea typeface="微软雅黑" panose="020B0503020204020204" pitchFamily="34" charset="-122"/>
            </a:endParaRPr>
          </a:p>
          <a:p>
            <a:pPr marL="457200" lvl="1" indent="0">
              <a:buNone/>
            </a:pPr>
            <a:r>
              <a:rPr lang="zh-CN" altLang="en-US" sz="2400" dirty="0" smtClean="0">
                <a:latin typeface="微软雅黑" panose="020B0503020204020204" pitchFamily="34" charset="-122"/>
                <a:ea typeface="微软雅黑" panose="020B0503020204020204" pitchFamily="34" charset="-122"/>
              </a:rPr>
              <a:t>    排</a:t>
            </a:r>
            <a:r>
              <a:rPr lang="zh-CN" altLang="en-US" sz="2400" dirty="0">
                <a:latin typeface="微软雅黑" panose="020B0503020204020204" pitchFamily="34" charset="-122"/>
                <a:ea typeface="微软雅黑" panose="020B0503020204020204" pitchFamily="34" charset="-122"/>
              </a:rPr>
              <a:t>第</a:t>
            </a:r>
            <a:r>
              <a:rPr lang="en-US" altLang="zh-CN" sz="2400" dirty="0">
                <a:latin typeface="微软雅黑" panose="020B0503020204020204" pitchFamily="34" charset="-122"/>
                <a:ea typeface="微软雅黑" panose="020B0503020204020204" pitchFamily="34" charset="-122"/>
              </a:rPr>
              <a:t>4-6</a:t>
            </a:r>
            <a:r>
              <a:rPr lang="zh-CN" altLang="en-US" sz="2400" dirty="0">
                <a:latin typeface="微软雅黑" panose="020B0503020204020204" pitchFamily="34" charset="-122"/>
                <a:ea typeface="微软雅黑" panose="020B0503020204020204" pitchFamily="34" charset="-122"/>
              </a:rPr>
              <a:t>位</a:t>
            </a:r>
          </a:p>
          <a:p>
            <a:pPr lvl="1"/>
            <a:r>
              <a:rPr lang="zh-CN" altLang="en-US" sz="2400" dirty="0">
                <a:latin typeface="微软雅黑" panose="020B0503020204020204" pitchFamily="34" charset="-122"/>
                <a:ea typeface="微软雅黑" panose="020B0503020204020204" pitchFamily="34" charset="-122"/>
              </a:rPr>
              <a:t>其他行业：教育、能源</a:t>
            </a:r>
            <a:r>
              <a:rPr lang="zh-CN" altLang="en-US" sz="2400" dirty="0" smtClean="0">
                <a:latin typeface="微软雅黑" panose="020B0503020204020204" pitchFamily="34" charset="-122"/>
                <a:ea typeface="微软雅黑" panose="020B0503020204020204" pitchFamily="34" charset="-122"/>
              </a:rPr>
              <a:t>、</a:t>
            </a:r>
            <a:endParaRPr lang="en-US" altLang="zh-CN" sz="2400" dirty="0" smtClean="0">
              <a:latin typeface="微软雅黑" panose="020B0503020204020204" pitchFamily="34" charset="-122"/>
              <a:ea typeface="微软雅黑" panose="020B0503020204020204" pitchFamily="34" charset="-122"/>
            </a:endParaRPr>
          </a:p>
          <a:p>
            <a:pPr marL="457200" lvl="1" indent="0">
              <a:buNone/>
            </a:pPr>
            <a:r>
              <a:rPr lang="en-US" altLang="zh-CN" sz="2400" dirty="0">
                <a:latin typeface="微软雅黑" panose="020B0503020204020204" pitchFamily="34" charset="-122"/>
                <a:ea typeface="微软雅黑" panose="020B0503020204020204" pitchFamily="34" charset="-122"/>
              </a:rPr>
              <a:t> </a:t>
            </a:r>
            <a:r>
              <a:rPr lang="en-US" altLang="zh-CN" sz="2400" dirty="0" smtClean="0">
                <a:latin typeface="微软雅黑" panose="020B0503020204020204" pitchFamily="34" charset="-122"/>
                <a:ea typeface="微软雅黑" panose="020B0503020204020204" pitchFamily="34" charset="-122"/>
              </a:rPr>
              <a:t>  </a:t>
            </a:r>
            <a:r>
              <a:rPr lang="zh-CN" altLang="en-US" sz="2400" dirty="0" smtClean="0">
                <a:latin typeface="微软雅黑" panose="020B0503020204020204" pitchFamily="34" charset="-122"/>
                <a:ea typeface="微软雅黑" panose="020B0503020204020204" pitchFamily="34" charset="-122"/>
              </a:rPr>
              <a:t>制造</a:t>
            </a:r>
            <a:r>
              <a:rPr lang="zh-CN" altLang="en-US" sz="2400" dirty="0">
                <a:latin typeface="微软雅黑" panose="020B0503020204020204" pitchFamily="34" charset="-122"/>
                <a:ea typeface="微软雅黑" panose="020B0503020204020204" pitchFamily="34" charset="-122"/>
              </a:rPr>
              <a:t>、媒体和互联网等</a:t>
            </a:r>
          </a:p>
          <a:p>
            <a:endParaRPr lang="zh-CN" altLang="en-US" sz="2800" dirty="0">
              <a:latin typeface="微软雅黑" panose="020B0503020204020204" pitchFamily="34" charset="-122"/>
              <a:ea typeface="微软雅黑" panose="020B0503020204020204" pitchFamily="34" charset="-122"/>
            </a:endParaRPr>
          </a:p>
        </p:txBody>
      </p:sp>
      <p:sp>
        <p:nvSpPr>
          <p:cNvPr id="3" name="文本占位符 2"/>
          <p:cNvSpPr>
            <a:spLocks noGrp="1"/>
          </p:cNvSpPr>
          <p:nvPr>
            <p:ph type="body" sz="quarter" idx="4294967295"/>
          </p:nvPr>
        </p:nvSpPr>
        <p:spPr>
          <a:xfrm>
            <a:off x="539750" y="203624"/>
            <a:ext cx="6480175" cy="620688"/>
          </a:xfrm>
          <a:prstGeom prst="rect">
            <a:avLst/>
          </a:prstGeom>
        </p:spPr>
        <p:txBody>
          <a:bodyPr/>
          <a:lstStyle/>
          <a:p>
            <a:pPr marL="0" indent="0">
              <a:buNone/>
            </a:pPr>
            <a:r>
              <a:rPr lang="zh-CN" altLang="en-US" dirty="0" smtClean="0">
                <a:latin typeface="微软雅黑" panose="020B0503020204020204" pitchFamily="34" charset="-122"/>
                <a:ea typeface="微软雅黑" panose="020B0503020204020204" pitchFamily="34" charset="-122"/>
              </a:rPr>
              <a:t>大数据行业应用</a:t>
            </a:r>
            <a:endParaRPr lang="zh-CN" altLang="en-US" dirty="0">
              <a:latin typeface="微软雅黑" panose="020B0503020204020204" pitchFamily="34" charset="-122"/>
              <a:ea typeface="微软雅黑" panose="020B0503020204020204" pitchFamily="34" charset="-122"/>
            </a:endParaRPr>
          </a:p>
        </p:txBody>
      </p:sp>
      <p:graphicFrame>
        <p:nvGraphicFramePr>
          <p:cNvPr id="4" name="图表 3"/>
          <p:cNvGraphicFramePr>
            <a:graphicFrameLocks/>
          </p:cNvGraphicFramePr>
          <p:nvPr>
            <p:extLst>
              <p:ext uri="{D42A27DB-BD31-4B8C-83A1-F6EECF244321}">
                <p14:modId xmlns:p14="http://schemas.microsoft.com/office/powerpoint/2010/main" val="792826577"/>
              </p:ext>
            </p:extLst>
          </p:nvPr>
        </p:nvGraphicFramePr>
        <p:xfrm>
          <a:off x="4499992" y="2030264"/>
          <a:ext cx="4464496" cy="4260872"/>
        </p:xfrm>
        <a:graphic>
          <a:graphicData uri="http://schemas.openxmlformats.org/drawingml/2006/chart">
            <c:chart xmlns:c="http://schemas.openxmlformats.org/drawingml/2006/chart" xmlns:r="http://schemas.openxmlformats.org/officeDocument/2006/relationships" r:id="rId2"/>
          </a:graphicData>
        </a:graphic>
      </p:graphicFrame>
      <p:sp>
        <p:nvSpPr>
          <p:cNvPr id="5" name="文本框 4"/>
          <p:cNvSpPr txBox="1"/>
          <p:nvPr/>
        </p:nvSpPr>
        <p:spPr>
          <a:xfrm>
            <a:off x="5050591" y="6021288"/>
            <a:ext cx="4104456" cy="369332"/>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数据来源：赛迪顾问，</a:t>
            </a:r>
            <a:r>
              <a:rPr lang="en-US" altLang="zh-CN" dirty="0" smtClean="0">
                <a:latin typeface="微软雅黑" panose="020B0503020204020204" pitchFamily="34" charset="-122"/>
                <a:ea typeface="微软雅黑" panose="020B0503020204020204" pitchFamily="34" charset="-122"/>
              </a:rPr>
              <a:t>2015</a:t>
            </a:r>
            <a:r>
              <a:rPr lang="en-US" altLang="zh-CN" dirty="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175669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4294967295"/>
          </p:nvPr>
        </p:nvSpPr>
        <p:spPr>
          <a:xfrm>
            <a:off x="525484" y="1052736"/>
            <a:ext cx="8078964" cy="5040560"/>
          </a:xfrm>
          <a:prstGeom prst="rect">
            <a:avLst/>
          </a:prstGeom>
        </p:spPr>
        <p:txBody>
          <a:bodyPr/>
          <a:lstStyle/>
          <a:p>
            <a:r>
              <a:rPr lang="zh-CN" altLang="en-US" sz="2800" dirty="0">
                <a:latin typeface="微软雅黑" panose="020B0503020204020204" pitchFamily="34" charset="-122"/>
                <a:ea typeface="微软雅黑" panose="020B0503020204020204" pitchFamily="34" charset="-122"/>
              </a:rPr>
              <a:t>国际</a:t>
            </a:r>
          </a:p>
          <a:p>
            <a:pPr lvl="1"/>
            <a:r>
              <a:rPr lang="zh-CN" altLang="en-US" sz="2000" dirty="0">
                <a:latin typeface="微软雅黑" panose="020B0503020204020204" pitchFamily="34" charset="-122"/>
                <a:ea typeface="微软雅黑" panose="020B0503020204020204" pitchFamily="34" charset="-122"/>
              </a:rPr>
              <a:t>各国相继出台大数据相关政策；</a:t>
            </a:r>
          </a:p>
          <a:p>
            <a:pPr lvl="1"/>
            <a:r>
              <a:rPr lang="zh-CN" altLang="en-US" sz="2000" dirty="0">
                <a:latin typeface="微软雅黑" panose="020B0503020204020204" pitchFamily="34" charset="-122"/>
                <a:ea typeface="微软雅黑" panose="020B0503020204020204" pitchFamily="34" charset="-122"/>
              </a:rPr>
              <a:t>主题涵盖：数据战略、数据网络、电子政务、开放政府、政府</a:t>
            </a:r>
            <a:r>
              <a:rPr lang="en-US" altLang="zh-CN" sz="2000" dirty="0">
                <a:latin typeface="微软雅黑" panose="020B0503020204020204" pitchFamily="34" charset="-122"/>
                <a:ea typeface="微软雅黑" panose="020B0503020204020204" pitchFamily="34" charset="-122"/>
              </a:rPr>
              <a:t>3.0</a:t>
            </a:r>
            <a:r>
              <a:rPr lang="zh-CN" altLang="en-US" sz="2000" dirty="0" smtClean="0">
                <a:latin typeface="微软雅黑" panose="020B0503020204020204" pitchFamily="34" charset="-122"/>
                <a:ea typeface="微软雅黑" panose="020B0503020204020204" pitchFamily="34" charset="-122"/>
              </a:rPr>
              <a:t>。</a:t>
            </a:r>
            <a:endParaRPr lang="zh-CN" altLang="en-US" sz="2000"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sp>
        <p:nvSpPr>
          <p:cNvPr id="3" name="文本占位符 2"/>
          <p:cNvSpPr>
            <a:spLocks noGrp="1"/>
          </p:cNvSpPr>
          <p:nvPr>
            <p:ph type="body" sz="quarter" idx="4294967295"/>
          </p:nvPr>
        </p:nvSpPr>
        <p:spPr>
          <a:xfrm>
            <a:off x="539750" y="203624"/>
            <a:ext cx="6480175" cy="620688"/>
          </a:xfrm>
          <a:prstGeom prst="rect">
            <a:avLst/>
          </a:prstGeom>
        </p:spPr>
        <p:txBody>
          <a:bodyPr/>
          <a:lstStyle/>
          <a:p>
            <a:pPr marL="0" indent="0">
              <a:buNone/>
            </a:pPr>
            <a:r>
              <a:rPr lang="zh-CN" altLang="en-US" dirty="0">
                <a:latin typeface="微软雅黑" panose="020B0503020204020204" pitchFamily="34" charset="-122"/>
                <a:ea typeface="微软雅黑" panose="020B0503020204020204" pitchFamily="34" charset="-122"/>
              </a:rPr>
              <a:t>大</a:t>
            </a:r>
            <a:r>
              <a:rPr lang="zh-CN" altLang="en-US" dirty="0" smtClean="0">
                <a:latin typeface="微软雅黑" panose="020B0503020204020204" pitchFamily="34" charset="-122"/>
                <a:ea typeface="微软雅黑" panose="020B0503020204020204" pitchFamily="34" charset="-122"/>
              </a:rPr>
              <a:t>数据与政府</a:t>
            </a:r>
            <a:endParaRPr lang="zh-CN" altLang="en-US" dirty="0">
              <a:latin typeface="微软雅黑" panose="020B0503020204020204" pitchFamily="34" charset="-122"/>
              <a:ea typeface="微软雅黑" panose="020B0503020204020204" pitchFamily="34" charset="-122"/>
            </a:endParaRPr>
          </a:p>
        </p:txBody>
      </p:sp>
      <p:sp>
        <p:nvSpPr>
          <p:cNvPr id="4" name="矩形 3"/>
          <p:cNvSpPr/>
          <p:nvPr/>
        </p:nvSpPr>
        <p:spPr>
          <a:xfrm>
            <a:off x="3779837" y="6190915"/>
            <a:ext cx="1595309" cy="261610"/>
          </a:xfrm>
          <a:prstGeom prst="rect">
            <a:avLst/>
          </a:prstGeom>
        </p:spPr>
        <p:txBody>
          <a:bodyPr wrap="none">
            <a:spAutoFit/>
          </a:bodyPr>
          <a:lstStyle/>
          <a:p>
            <a:r>
              <a:rPr lang="zh-CN" altLang="en-US" sz="1100" dirty="0">
                <a:latin typeface="微软雅黑" panose="020B0503020204020204" pitchFamily="34" charset="-122"/>
                <a:ea typeface="微软雅黑" panose="020B0503020204020204" pitchFamily="34" charset="-122"/>
                <a:cs typeface="Times New Roman" panose="02020603050405020304" pitchFamily="18" charset="0"/>
              </a:rPr>
              <a:t>资料来源</a:t>
            </a:r>
            <a:r>
              <a:rPr lang="zh-CN" altLang="en-US" sz="1100" dirty="0" smtClean="0">
                <a:latin typeface="微软雅黑" panose="020B0503020204020204" pitchFamily="34" charset="-122"/>
                <a:ea typeface="微软雅黑" panose="020B0503020204020204" pitchFamily="34" charset="-122"/>
                <a:cs typeface="Times New Roman" panose="02020603050405020304" pitchFamily="18" charset="0"/>
              </a:rPr>
              <a:t>：十三五规划</a:t>
            </a:r>
            <a:endParaRPr lang="zh-CN" altLang="en-US" sz="1100" dirty="0">
              <a:latin typeface="微软雅黑" panose="020B0503020204020204" pitchFamily="34" charset="-122"/>
              <a:ea typeface="微软雅黑" panose="020B0503020204020204" pitchFamily="34" charset="-122"/>
              <a:cs typeface="Times New Roman" panose="02020603050405020304" pitchFamily="18" charset="0"/>
            </a:endParaRPr>
          </a:p>
        </p:txBody>
      </p:sp>
      <p:graphicFrame>
        <p:nvGraphicFramePr>
          <p:cNvPr id="5" name="图表 4"/>
          <p:cNvGraphicFramePr>
            <a:graphicFrameLocks/>
          </p:cNvGraphicFramePr>
          <p:nvPr>
            <p:extLst>
              <p:ext uri="{D42A27DB-BD31-4B8C-83A1-F6EECF244321}">
                <p14:modId xmlns:p14="http://schemas.microsoft.com/office/powerpoint/2010/main" val="2642699989"/>
              </p:ext>
            </p:extLst>
          </p:nvPr>
        </p:nvGraphicFramePr>
        <p:xfrm>
          <a:off x="914400" y="2438400"/>
          <a:ext cx="7239000" cy="3733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509439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11"/>
          <p:cNvGrpSpPr>
            <a:grpSpLocks/>
          </p:cNvGrpSpPr>
          <p:nvPr/>
        </p:nvGrpSpPr>
        <p:grpSpPr bwMode="auto">
          <a:xfrm>
            <a:off x="1116948" y="1715036"/>
            <a:ext cx="6807852" cy="653547"/>
            <a:chOff x="0" y="0"/>
            <a:chExt cx="7287686" cy="685502"/>
          </a:xfrm>
          <a:solidFill>
            <a:schemeClr val="accent2"/>
          </a:solidFill>
        </p:grpSpPr>
        <p:sp>
          <p:nvSpPr>
            <p:cNvPr id="6"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7"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1</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8" name="TextBox 3"/>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大数据时代背景</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9" name="Group 15"/>
          <p:cNvGrpSpPr>
            <a:grpSpLocks/>
          </p:cNvGrpSpPr>
          <p:nvPr/>
        </p:nvGrpSpPr>
        <p:grpSpPr bwMode="auto">
          <a:xfrm>
            <a:off x="1116948" y="2543058"/>
            <a:ext cx="6807852" cy="653547"/>
            <a:chOff x="0" y="0"/>
            <a:chExt cx="7287686" cy="685502"/>
          </a:xfrm>
          <a:solidFill>
            <a:schemeClr val="bg1">
              <a:lumMod val="50000"/>
            </a:schemeClr>
          </a:solidFill>
        </p:grpSpPr>
        <p:sp>
          <p:nvSpPr>
            <p:cNvPr id="10"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sz="2000"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11"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sz="32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2</a:t>
              </a:r>
              <a:endParaRPr lang="zh-CN" altLang="en-US" sz="32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12" name="TextBox 127"/>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大</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数据行业应用</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3" name="Group 19"/>
          <p:cNvGrpSpPr>
            <a:grpSpLocks/>
          </p:cNvGrpSpPr>
          <p:nvPr/>
        </p:nvGrpSpPr>
        <p:grpSpPr bwMode="auto">
          <a:xfrm>
            <a:off x="1116948" y="3344186"/>
            <a:ext cx="6807852" cy="653547"/>
            <a:chOff x="0" y="0"/>
            <a:chExt cx="7287686" cy="685502"/>
          </a:xfrm>
          <a:solidFill>
            <a:schemeClr val="bg1">
              <a:lumMod val="50000"/>
            </a:schemeClr>
          </a:solidFill>
        </p:grpSpPr>
        <p:sp>
          <p:nvSpPr>
            <p:cNvPr id="14"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15"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3</a:t>
              </a:r>
              <a:endParaRPr lang="zh-CN" alt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16" name="TextBox 131"/>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大</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数据基础技术</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7" name="文本占位符 3"/>
          <p:cNvSpPr txBox="1">
            <a:spLocks/>
          </p:cNvSpPr>
          <p:nvPr/>
        </p:nvSpPr>
        <p:spPr>
          <a:xfrm>
            <a:off x="899592" y="218721"/>
            <a:ext cx="1728192" cy="620688"/>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dirty="0" smtClean="0"/>
              <a:t>目录</a:t>
            </a:r>
            <a:endParaRPr lang="zh-CN" altLang="en-US" dirty="0"/>
          </a:p>
        </p:txBody>
      </p:sp>
      <p:pic>
        <p:nvPicPr>
          <p:cNvPr id="18" name="Picture 4" descr="前言 cop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66005"/>
            <a:ext cx="719137" cy="720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4226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539750" y="203624"/>
            <a:ext cx="6480175" cy="620688"/>
          </a:xfrm>
          <a:prstGeom prst="rect">
            <a:avLst/>
          </a:prstGeom>
        </p:spPr>
        <p:txBody>
          <a:bodyPr/>
          <a:lstStyle/>
          <a:p>
            <a:pPr marL="0" indent="0">
              <a:buNone/>
            </a:pPr>
            <a:r>
              <a:rPr lang="zh-CN" altLang="en-US" dirty="0">
                <a:latin typeface="微软雅黑" panose="020B0503020204020204" pitchFamily="34" charset="-122"/>
                <a:ea typeface="微软雅黑" panose="020B0503020204020204" pitchFamily="34" charset="-122"/>
              </a:rPr>
              <a:t>大</a:t>
            </a:r>
            <a:r>
              <a:rPr lang="zh-CN" altLang="en-US" dirty="0" smtClean="0">
                <a:latin typeface="微软雅黑" panose="020B0503020204020204" pitchFamily="34" charset="-122"/>
                <a:ea typeface="微软雅黑" panose="020B0503020204020204" pitchFamily="34" charset="-122"/>
              </a:rPr>
              <a:t>数据与政府</a:t>
            </a:r>
            <a:endParaRPr lang="zh-CN" altLang="en-US" dirty="0">
              <a:latin typeface="微软雅黑" panose="020B0503020204020204" pitchFamily="34" charset="-122"/>
              <a:ea typeface="微软雅黑" panose="020B0503020204020204" pitchFamily="34" charset="-122"/>
            </a:endParaRPr>
          </a:p>
        </p:txBody>
      </p:sp>
      <p:sp>
        <p:nvSpPr>
          <p:cNvPr id="4" name="内容占位符 1"/>
          <p:cNvSpPr txBox="1">
            <a:spLocks/>
          </p:cNvSpPr>
          <p:nvPr/>
        </p:nvSpPr>
        <p:spPr>
          <a:xfrm>
            <a:off x="228600" y="1484784"/>
            <a:ext cx="4038600" cy="4953000"/>
          </a:xfrm>
          <a:prstGeom prst="rect">
            <a:avLst/>
          </a:prstGeom>
        </p:spPr>
        <p:txBody>
          <a:bodyPr>
            <a:normAutofit/>
          </a:bodyPr>
          <a:lstStyle>
            <a:lvl1pPr marL="342900" indent="-342900" algn="l" defTabSz="914400" rtl="0" eaLnBrk="1" latinLnBrk="0" hangingPunct="1">
              <a:spcBef>
                <a:spcPct val="20000"/>
              </a:spcBef>
              <a:buFont typeface="Wingdings" pitchFamily="2" charset="2"/>
              <a:buChar char="n"/>
              <a:defRPr sz="2400" kern="1200">
                <a:solidFill>
                  <a:schemeClr val="tx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Wingdings" pitchFamily="2" charset="2"/>
              <a:buChar char="p"/>
              <a:defRPr sz="2000" kern="1200">
                <a:solidFill>
                  <a:schemeClr val="tx1"/>
                </a:solidFill>
                <a:latin typeface="微软雅黑" pitchFamily="34" charset="-122"/>
                <a:ea typeface="微软雅黑" pitchFamily="34" charset="-122"/>
                <a:cs typeface="+mn-cs"/>
              </a:defRPr>
            </a:lvl2pPr>
            <a:lvl3pPr marL="1143000" indent="-228600" algn="l" defTabSz="914400" rtl="0" eaLnBrk="1" latinLnBrk="0" hangingPunct="1">
              <a:spcBef>
                <a:spcPct val="20000"/>
              </a:spcBef>
              <a:buFont typeface="Wingdings" pitchFamily="2" charset="2"/>
              <a:buChar char="l"/>
              <a:defRPr sz="2000" kern="1200">
                <a:solidFill>
                  <a:schemeClr val="tx1"/>
                </a:solidFill>
                <a:latin typeface="微软雅黑" pitchFamily="34" charset="-122"/>
                <a:ea typeface="微软雅黑" pitchFamily="34" charset="-122"/>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微软雅黑" pitchFamily="34" charset="-122"/>
                <a:ea typeface="微软雅黑" pitchFamily="34" charset="-122"/>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微软雅黑" pitchFamily="34" charset="-122"/>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lnSpc>
                <a:spcPct val="150000"/>
              </a:lnSpc>
              <a:buFont typeface="+mj-ea"/>
              <a:buAutoNum type="ea1JpnChsDbPeriod"/>
            </a:pPr>
            <a:r>
              <a:rPr lang="zh-CN" altLang="zh-CN" sz="2000" dirty="0" smtClean="0"/>
              <a:t>加快政府数据开放共享，</a:t>
            </a:r>
            <a:endParaRPr lang="en-US" altLang="zh-CN" sz="2000" dirty="0" smtClean="0"/>
          </a:p>
          <a:p>
            <a:pPr marL="0" indent="0">
              <a:lnSpc>
                <a:spcPct val="150000"/>
              </a:lnSpc>
              <a:buNone/>
            </a:pPr>
            <a:r>
              <a:rPr lang="en-US" altLang="zh-CN" sz="2000" dirty="0"/>
              <a:t> </a:t>
            </a:r>
            <a:r>
              <a:rPr lang="en-US" altLang="zh-CN" sz="2000" dirty="0" smtClean="0"/>
              <a:t>  </a:t>
            </a:r>
            <a:r>
              <a:rPr lang="zh-CN" altLang="zh-CN" sz="2000" dirty="0" smtClean="0"/>
              <a:t>推动资源整合，提升治理能力</a:t>
            </a:r>
            <a:endParaRPr lang="zh-CN" altLang="zh-CN" dirty="0" smtClean="0"/>
          </a:p>
          <a:p>
            <a:pPr lvl="1">
              <a:lnSpc>
                <a:spcPct val="150000"/>
              </a:lnSpc>
              <a:buFont typeface="微软雅黑" panose="020B0503020204020204" pitchFamily="34" charset="-122"/>
              <a:buChar char="-"/>
            </a:pPr>
            <a:r>
              <a:rPr lang="zh-CN" altLang="zh-CN" sz="1600" dirty="0" smtClean="0"/>
              <a:t>大力推动政府部门数据共享</a:t>
            </a:r>
          </a:p>
          <a:p>
            <a:pPr lvl="1">
              <a:lnSpc>
                <a:spcPct val="150000"/>
              </a:lnSpc>
              <a:buFont typeface="微软雅黑" panose="020B0503020204020204" pitchFamily="34" charset="-122"/>
              <a:buChar char="-"/>
            </a:pPr>
            <a:r>
              <a:rPr lang="zh-CN" altLang="zh-CN" sz="1600" dirty="0" smtClean="0"/>
              <a:t>稳步推动公共数据资源开放</a:t>
            </a:r>
          </a:p>
          <a:p>
            <a:pPr lvl="1">
              <a:lnSpc>
                <a:spcPct val="150000"/>
              </a:lnSpc>
              <a:buFont typeface="微软雅黑" panose="020B0503020204020204" pitchFamily="34" charset="-122"/>
              <a:buChar char="-"/>
            </a:pPr>
            <a:r>
              <a:rPr lang="zh-CN" altLang="zh-CN" sz="1600" dirty="0" smtClean="0"/>
              <a:t>统筹规划大数据基础设施建设</a:t>
            </a:r>
          </a:p>
          <a:p>
            <a:pPr lvl="1">
              <a:lnSpc>
                <a:spcPct val="150000"/>
              </a:lnSpc>
              <a:buFont typeface="微软雅黑" panose="020B0503020204020204" pitchFamily="34" charset="-122"/>
              <a:buChar char="-"/>
            </a:pPr>
            <a:r>
              <a:rPr lang="zh-CN" altLang="zh-CN" sz="1600" dirty="0" smtClean="0"/>
              <a:t>支持宏观调控科学化</a:t>
            </a:r>
          </a:p>
          <a:p>
            <a:pPr lvl="1">
              <a:lnSpc>
                <a:spcPct val="150000"/>
              </a:lnSpc>
              <a:buFont typeface="微软雅黑" panose="020B0503020204020204" pitchFamily="34" charset="-122"/>
              <a:buChar char="-"/>
            </a:pPr>
            <a:r>
              <a:rPr lang="zh-CN" altLang="zh-CN" sz="1600" dirty="0" smtClean="0"/>
              <a:t>推动政府治理精准化</a:t>
            </a:r>
          </a:p>
          <a:p>
            <a:pPr lvl="1">
              <a:lnSpc>
                <a:spcPct val="150000"/>
              </a:lnSpc>
              <a:buFont typeface="微软雅黑" panose="020B0503020204020204" pitchFamily="34" charset="-122"/>
              <a:buChar char="-"/>
            </a:pPr>
            <a:r>
              <a:rPr lang="zh-CN" altLang="zh-CN" sz="1600" dirty="0" smtClean="0"/>
              <a:t>推进商事服务便捷化</a:t>
            </a:r>
          </a:p>
          <a:p>
            <a:pPr lvl="1">
              <a:lnSpc>
                <a:spcPct val="150000"/>
              </a:lnSpc>
              <a:buFont typeface="微软雅黑" panose="020B0503020204020204" pitchFamily="34" charset="-122"/>
              <a:buChar char="-"/>
            </a:pPr>
            <a:r>
              <a:rPr lang="zh-CN" altLang="zh-CN" sz="1600" dirty="0" smtClean="0"/>
              <a:t>促进安全保障高效化</a:t>
            </a:r>
          </a:p>
          <a:p>
            <a:pPr lvl="1">
              <a:lnSpc>
                <a:spcPct val="150000"/>
              </a:lnSpc>
              <a:buFont typeface="微软雅黑" panose="020B0503020204020204" pitchFamily="34" charset="-122"/>
              <a:buChar char="-"/>
            </a:pPr>
            <a:r>
              <a:rPr lang="zh-CN" altLang="zh-CN" sz="1600" dirty="0" smtClean="0"/>
              <a:t>加快民生服务普惠化</a:t>
            </a:r>
          </a:p>
        </p:txBody>
      </p:sp>
      <p:sp>
        <p:nvSpPr>
          <p:cNvPr id="5" name="内容占位符 1"/>
          <p:cNvSpPr txBox="1">
            <a:spLocks/>
          </p:cNvSpPr>
          <p:nvPr/>
        </p:nvSpPr>
        <p:spPr>
          <a:xfrm>
            <a:off x="4800600" y="1484784"/>
            <a:ext cx="4038600" cy="5105400"/>
          </a:xfrm>
          <a:prstGeom prst="rect">
            <a:avLst/>
          </a:prstGeom>
        </p:spPr>
        <p:txBody>
          <a:bodyPr>
            <a:normAutofit fontScale="92500" lnSpcReduction="10000"/>
          </a:bodyPr>
          <a:lstStyle>
            <a:lvl1pPr marL="342900" indent="-342900" algn="l" defTabSz="914400" rtl="0" eaLnBrk="1" latinLnBrk="0" hangingPunct="1">
              <a:spcBef>
                <a:spcPct val="20000"/>
              </a:spcBef>
              <a:buFont typeface="Wingdings" pitchFamily="2" charset="2"/>
              <a:buChar char="n"/>
              <a:defRPr sz="2400" kern="1200">
                <a:solidFill>
                  <a:schemeClr val="tx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Wingdings" pitchFamily="2" charset="2"/>
              <a:buChar char="p"/>
              <a:defRPr sz="2000" kern="1200">
                <a:solidFill>
                  <a:schemeClr val="tx1"/>
                </a:solidFill>
                <a:latin typeface="微软雅黑" pitchFamily="34" charset="-122"/>
                <a:ea typeface="微软雅黑" pitchFamily="34" charset="-122"/>
                <a:cs typeface="+mn-cs"/>
              </a:defRPr>
            </a:lvl2pPr>
            <a:lvl3pPr marL="1143000" indent="-228600" algn="l" defTabSz="914400" rtl="0" eaLnBrk="1" latinLnBrk="0" hangingPunct="1">
              <a:spcBef>
                <a:spcPct val="20000"/>
              </a:spcBef>
              <a:buFont typeface="Wingdings" pitchFamily="2" charset="2"/>
              <a:buChar char="l"/>
              <a:defRPr sz="2000" kern="1200">
                <a:solidFill>
                  <a:schemeClr val="tx1"/>
                </a:solidFill>
                <a:latin typeface="微软雅黑" pitchFamily="34" charset="-122"/>
                <a:ea typeface="微软雅黑" pitchFamily="34" charset="-122"/>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微软雅黑" pitchFamily="34" charset="-122"/>
                <a:ea typeface="微软雅黑" pitchFamily="34" charset="-122"/>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微软雅黑" pitchFamily="34" charset="-122"/>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lnSpc>
                <a:spcPct val="150000"/>
              </a:lnSpc>
              <a:buFont typeface="+mj-ea"/>
              <a:buAutoNum type="ea1JpnChsDbPeriod" startAt="2"/>
            </a:pPr>
            <a:r>
              <a:rPr lang="zh-CN" altLang="zh-CN" sz="2000" dirty="0" smtClean="0"/>
              <a:t>推动产业创新发展，培育新兴业态，助力经济转型</a:t>
            </a:r>
            <a:endParaRPr lang="zh-CN" altLang="zh-CN" dirty="0" smtClean="0"/>
          </a:p>
          <a:p>
            <a:pPr lvl="1">
              <a:lnSpc>
                <a:spcPct val="150000"/>
              </a:lnSpc>
              <a:buFont typeface="微软雅黑" panose="020B0503020204020204" pitchFamily="34" charset="-122"/>
              <a:buChar char="-"/>
            </a:pPr>
            <a:r>
              <a:rPr lang="zh-CN" altLang="zh-CN" sz="1600" dirty="0" smtClean="0"/>
              <a:t>发展工业大数据</a:t>
            </a:r>
          </a:p>
          <a:p>
            <a:pPr lvl="1">
              <a:lnSpc>
                <a:spcPct val="150000"/>
              </a:lnSpc>
              <a:buFont typeface="微软雅黑" panose="020B0503020204020204" pitchFamily="34" charset="-122"/>
              <a:buChar char="-"/>
            </a:pPr>
            <a:r>
              <a:rPr lang="zh-CN" altLang="zh-CN" sz="1600" dirty="0" smtClean="0"/>
              <a:t>发展新兴产业大数据</a:t>
            </a:r>
          </a:p>
          <a:p>
            <a:pPr lvl="1">
              <a:lnSpc>
                <a:spcPct val="150000"/>
              </a:lnSpc>
              <a:buFont typeface="微软雅黑" panose="020B0503020204020204" pitchFamily="34" charset="-122"/>
              <a:buChar char="-"/>
            </a:pPr>
            <a:r>
              <a:rPr lang="zh-CN" altLang="zh-CN" sz="1600" dirty="0" smtClean="0"/>
              <a:t>发展农业农村大数据</a:t>
            </a:r>
          </a:p>
          <a:p>
            <a:pPr lvl="1">
              <a:lnSpc>
                <a:spcPct val="150000"/>
              </a:lnSpc>
              <a:buFont typeface="微软雅黑" panose="020B0503020204020204" pitchFamily="34" charset="-122"/>
              <a:buChar char="-"/>
            </a:pPr>
            <a:r>
              <a:rPr lang="zh-CN" altLang="zh-CN" sz="1600" dirty="0" smtClean="0"/>
              <a:t>发展万众创新大数据</a:t>
            </a:r>
          </a:p>
          <a:p>
            <a:pPr lvl="1">
              <a:lnSpc>
                <a:spcPct val="150000"/>
              </a:lnSpc>
              <a:buFont typeface="微软雅黑" panose="020B0503020204020204" pitchFamily="34" charset="-122"/>
              <a:buChar char="-"/>
            </a:pPr>
            <a:r>
              <a:rPr lang="zh-CN" altLang="zh-CN" sz="1600" dirty="0" smtClean="0"/>
              <a:t>推进基础研究和核心技术攻关</a:t>
            </a:r>
          </a:p>
          <a:p>
            <a:pPr lvl="1">
              <a:lnSpc>
                <a:spcPct val="150000"/>
              </a:lnSpc>
              <a:buFont typeface="微软雅黑" panose="020B0503020204020204" pitchFamily="34" charset="-122"/>
              <a:buChar char="-"/>
            </a:pPr>
            <a:r>
              <a:rPr lang="zh-CN" altLang="zh-CN" sz="1600" dirty="0" smtClean="0"/>
              <a:t>形成大数据产品体系</a:t>
            </a:r>
          </a:p>
          <a:p>
            <a:pPr lvl="1">
              <a:lnSpc>
                <a:spcPct val="150000"/>
              </a:lnSpc>
              <a:buFont typeface="微软雅黑" panose="020B0503020204020204" pitchFamily="34" charset="-122"/>
              <a:buChar char="-"/>
            </a:pPr>
            <a:r>
              <a:rPr lang="zh-CN" altLang="zh-CN" sz="1600" dirty="0" smtClean="0"/>
              <a:t>完善大数据产业链</a:t>
            </a:r>
          </a:p>
          <a:p>
            <a:pPr marL="514350" indent="-514350">
              <a:lnSpc>
                <a:spcPct val="150000"/>
              </a:lnSpc>
              <a:buFont typeface="+mj-ea"/>
              <a:buAutoNum type="ea1JpnChsDbPeriod" startAt="3"/>
            </a:pPr>
            <a:r>
              <a:rPr lang="zh-CN" altLang="zh-CN" sz="2000" dirty="0" smtClean="0"/>
              <a:t>强化安全保障，提高管理水平，促进健康发展</a:t>
            </a:r>
            <a:endParaRPr lang="zh-CN" altLang="zh-CN" dirty="0" smtClean="0"/>
          </a:p>
          <a:p>
            <a:pPr lvl="1">
              <a:lnSpc>
                <a:spcPct val="150000"/>
              </a:lnSpc>
              <a:buFont typeface="微软雅黑" panose="020B0503020204020204" pitchFamily="34" charset="-122"/>
              <a:buChar char="-"/>
            </a:pPr>
            <a:r>
              <a:rPr lang="zh-CN" altLang="zh-CN" sz="1600" dirty="0" smtClean="0"/>
              <a:t>健全大数据安全保障体系</a:t>
            </a:r>
          </a:p>
          <a:p>
            <a:pPr lvl="1">
              <a:lnSpc>
                <a:spcPct val="150000"/>
              </a:lnSpc>
              <a:buFont typeface="微软雅黑" panose="020B0503020204020204" pitchFamily="34" charset="-122"/>
              <a:buChar char="-"/>
            </a:pPr>
            <a:r>
              <a:rPr lang="zh-CN" altLang="zh-CN" sz="1600" dirty="0" smtClean="0"/>
              <a:t>强化安全支撑</a:t>
            </a:r>
          </a:p>
        </p:txBody>
      </p:sp>
      <p:sp>
        <p:nvSpPr>
          <p:cNvPr id="6" name="矩形 5"/>
          <p:cNvSpPr/>
          <p:nvPr/>
        </p:nvSpPr>
        <p:spPr>
          <a:xfrm>
            <a:off x="228600" y="764704"/>
            <a:ext cx="8915400" cy="646331"/>
          </a:xfrm>
          <a:prstGeom prst="rect">
            <a:avLst/>
          </a:prstGeom>
        </p:spPr>
        <p:txBody>
          <a:bodyPr wrap="square">
            <a:spAutoFit/>
          </a:bodyPr>
          <a:lstStyle/>
          <a:p>
            <a:pPr marL="342900" indent="-342900">
              <a:lnSpc>
                <a:spcPct val="150000"/>
              </a:lnSpc>
              <a:buFont typeface="Arial" panose="020B0604020202020204" pitchFamily="34" charset="0"/>
              <a:buChar char="•"/>
            </a:pPr>
            <a:r>
              <a:rPr lang="zh-CN" altLang="en-US" sz="2400" dirty="0" smtClean="0">
                <a:latin typeface="微软雅黑" panose="020B0503020204020204" pitchFamily="34" charset="-122"/>
                <a:ea typeface="微软雅黑" panose="020B0503020204020204" pitchFamily="34" charset="-122"/>
                <a:cs typeface="Times New Roman" panose="02020603050405020304" pitchFamily="18" charset="0"/>
              </a:rPr>
              <a:t> 国内</a:t>
            </a:r>
            <a:r>
              <a:rPr lang="zh-CN" altLang="en-US" sz="2400" dirty="0">
                <a:latin typeface="微软雅黑" panose="020B0503020204020204" pitchFamily="34" charset="-122"/>
                <a:ea typeface="微软雅黑" panose="020B0503020204020204" pitchFamily="34" charset="-122"/>
                <a:cs typeface="Times New Roman" panose="02020603050405020304" pitchFamily="18" charset="0"/>
              </a:rPr>
              <a:t>：国务院</a:t>
            </a:r>
            <a:r>
              <a:rPr lang="en-US" altLang="zh-CN" sz="24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dirty="0">
                <a:latin typeface="微软雅黑" panose="020B0503020204020204" pitchFamily="34" charset="-122"/>
                <a:ea typeface="微软雅黑" panose="020B0503020204020204" pitchFamily="34" charset="-122"/>
                <a:cs typeface="Times New Roman" panose="02020603050405020304" pitchFamily="18" charset="0"/>
              </a:rPr>
              <a:t>促进大数据发展行动纲要</a:t>
            </a:r>
            <a:r>
              <a:rPr lang="en-US" altLang="zh-CN" sz="2400" dirty="0">
                <a:latin typeface="微软雅黑" panose="020B0503020204020204" pitchFamily="34" charset="-122"/>
                <a:ea typeface="微软雅黑" panose="020B0503020204020204" pitchFamily="34" charset="-122"/>
                <a:cs typeface="Times New Roman" panose="02020603050405020304" pitchFamily="18" charset="0"/>
              </a:rPr>
              <a:t>》</a:t>
            </a:r>
          </a:p>
        </p:txBody>
      </p:sp>
    </p:spTree>
    <p:extLst>
      <p:ext uri="{BB962C8B-B14F-4D97-AF65-F5344CB8AC3E}">
        <p14:creationId xmlns:p14="http://schemas.microsoft.com/office/powerpoint/2010/main" val="41145960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4294967295"/>
          </p:nvPr>
        </p:nvSpPr>
        <p:spPr>
          <a:xfrm>
            <a:off x="525484" y="1052736"/>
            <a:ext cx="8078964" cy="523800"/>
          </a:xfrm>
          <a:prstGeom prst="rect">
            <a:avLst/>
          </a:prstGeom>
        </p:spPr>
        <p:txBody>
          <a:bodyPr/>
          <a:lstStyle/>
          <a:p>
            <a:r>
              <a:rPr lang="zh-CN" altLang="en-US" sz="2400" dirty="0" smtClean="0">
                <a:latin typeface="微软雅黑" panose="020B0503020204020204" pitchFamily="34" charset="-122"/>
                <a:ea typeface="微软雅黑" panose="020B0503020204020204" pitchFamily="34" charset="-122"/>
              </a:rPr>
              <a:t>国内十三五规划</a:t>
            </a:r>
            <a:endParaRPr lang="zh-CN" altLang="en-US" sz="2400" dirty="0">
              <a:latin typeface="微软雅黑" panose="020B0503020204020204" pitchFamily="34" charset="-122"/>
              <a:ea typeface="微软雅黑" panose="020B0503020204020204" pitchFamily="34" charset="-122"/>
            </a:endParaRPr>
          </a:p>
        </p:txBody>
      </p:sp>
      <p:sp>
        <p:nvSpPr>
          <p:cNvPr id="3" name="文本占位符 2"/>
          <p:cNvSpPr>
            <a:spLocks noGrp="1"/>
          </p:cNvSpPr>
          <p:nvPr>
            <p:ph type="body" sz="quarter" idx="4294967295"/>
          </p:nvPr>
        </p:nvSpPr>
        <p:spPr>
          <a:xfrm>
            <a:off x="539750" y="288032"/>
            <a:ext cx="6480175" cy="620688"/>
          </a:xfrm>
          <a:prstGeom prst="rect">
            <a:avLst/>
          </a:prstGeom>
        </p:spPr>
        <p:txBody>
          <a:bodyPr/>
          <a:lstStyle/>
          <a:p>
            <a:pPr marL="0" indent="0">
              <a:buNone/>
            </a:pPr>
            <a:r>
              <a:rPr lang="zh-CN" altLang="en-US" dirty="0">
                <a:latin typeface="微软雅黑" panose="020B0503020204020204" pitchFamily="34" charset="-122"/>
                <a:ea typeface="微软雅黑" panose="020B0503020204020204" pitchFamily="34" charset="-122"/>
              </a:rPr>
              <a:t>大</a:t>
            </a:r>
            <a:r>
              <a:rPr lang="zh-CN" altLang="en-US" dirty="0" smtClean="0">
                <a:latin typeface="微软雅黑" panose="020B0503020204020204" pitchFamily="34" charset="-122"/>
                <a:ea typeface="微软雅黑" panose="020B0503020204020204" pitchFamily="34" charset="-122"/>
              </a:rPr>
              <a:t>数据与政府</a:t>
            </a:r>
            <a:endParaRPr lang="zh-CN" altLang="en-US" dirty="0">
              <a:latin typeface="微软雅黑" panose="020B0503020204020204" pitchFamily="34" charset="-122"/>
              <a:ea typeface="微软雅黑" panose="020B0503020204020204" pitchFamily="34" charset="-122"/>
            </a:endParaRPr>
          </a:p>
        </p:txBody>
      </p:sp>
      <p:graphicFrame>
        <p:nvGraphicFramePr>
          <p:cNvPr id="4" name="图表 3"/>
          <p:cNvGraphicFramePr>
            <a:graphicFrameLocks/>
          </p:cNvGraphicFramePr>
          <p:nvPr>
            <p:extLst>
              <p:ext uri="{D42A27DB-BD31-4B8C-83A1-F6EECF244321}">
                <p14:modId xmlns:p14="http://schemas.microsoft.com/office/powerpoint/2010/main" val="2388479138"/>
              </p:ext>
            </p:extLst>
          </p:nvPr>
        </p:nvGraphicFramePr>
        <p:xfrm>
          <a:off x="683568" y="1576536"/>
          <a:ext cx="8077200" cy="4876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969965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4294967295"/>
          </p:nvPr>
        </p:nvSpPr>
        <p:spPr>
          <a:xfrm>
            <a:off x="408311" y="971538"/>
            <a:ext cx="8078964" cy="1628752"/>
          </a:xfrm>
          <a:prstGeom prst="rect">
            <a:avLst/>
          </a:prstGeom>
        </p:spPr>
        <p:txBody>
          <a:bodyPr/>
          <a:lstStyle/>
          <a:p>
            <a:r>
              <a:rPr lang="zh-CN" altLang="en-US" sz="2000" dirty="0">
                <a:latin typeface="微软雅黑" panose="020B0503020204020204" pitchFamily="34" charset="-122"/>
                <a:ea typeface="微软雅黑" panose="020B0503020204020204" pitchFamily="34" charset="-122"/>
              </a:rPr>
              <a:t>流量经营转变为大数据运营</a:t>
            </a:r>
          </a:p>
          <a:p>
            <a:pPr lvl="1"/>
            <a:r>
              <a:rPr lang="zh-CN" altLang="en-US" sz="1800" dirty="0">
                <a:latin typeface="微软雅黑" panose="020B0503020204020204" pitchFamily="34" charset="-122"/>
                <a:ea typeface="微软雅黑" panose="020B0503020204020204" pitchFamily="34" charset="-122"/>
              </a:rPr>
              <a:t>全球</a:t>
            </a:r>
            <a:r>
              <a:rPr lang="en-US" altLang="zh-CN" sz="1800" dirty="0">
                <a:latin typeface="微软雅黑" panose="020B0503020204020204" pitchFamily="34" charset="-122"/>
                <a:ea typeface="微软雅黑" panose="020B0503020204020204" pitchFamily="34" charset="-122"/>
              </a:rPr>
              <a:t>120</a:t>
            </a:r>
            <a:r>
              <a:rPr lang="zh-CN" altLang="en-US" sz="1800" dirty="0">
                <a:latin typeface="微软雅黑" panose="020B0503020204020204" pitchFamily="34" charset="-122"/>
                <a:ea typeface="微软雅黑" panose="020B0503020204020204" pitchFamily="34" charset="-122"/>
              </a:rPr>
              <a:t>家运营商中约有</a:t>
            </a:r>
            <a:r>
              <a:rPr lang="en-US" altLang="zh-CN" sz="1800" dirty="0">
                <a:latin typeface="微软雅黑" panose="020B0503020204020204" pitchFamily="34" charset="-122"/>
                <a:ea typeface="微软雅黑" panose="020B0503020204020204" pitchFamily="34" charset="-122"/>
              </a:rPr>
              <a:t>48%</a:t>
            </a:r>
            <a:r>
              <a:rPr lang="zh-CN" altLang="en-US" sz="1800" dirty="0">
                <a:latin typeface="微软雅黑" panose="020B0503020204020204" pitchFamily="34" charset="-122"/>
                <a:ea typeface="微软雅黑" panose="020B0503020204020204" pitchFamily="34" charset="-122"/>
              </a:rPr>
              <a:t>的运营商正在实施大数据业务；</a:t>
            </a:r>
          </a:p>
          <a:p>
            <a:pPr lvl="1"/>
            <a:r>
              <a:rPr lang="zh-CN" altLang="en-US" sz="1800" dirty="0">
                <a:latin typeface="微软雅黑" panose="020B0503020204020204" pitchFamily="34" charset="-122"/>
                <a:ea typeface="微软雅黑" panose="020B0503020204020204" pitchFamily="34" charset="-122"/>
              </a:rPr>
              <a:t>大数据业务成本平均占到运营商总</a:t>
            </a:r>
            <a:r>
              <a:rPr lang="en-US" altLang="zh-CN" sz="1800" dirty="0">
                <a:latin typeface="微软雅黑" panose="020B0503020204020204" pitchFamily="34" charset="-122"/>
                <a:ea typeface="微软雅黑" panose="020B0503020204020204" pitchFamily="34" charset="-122"/>
              </a:rPr>
              <a:t>IT</a:t>
            </a:r>
            <a:r>
              <a:rPr lang="zh-CN" altLang="en-US" sz="1800" dirty="0">
                <a:latin typeface="微软雅黑" panose="020B0503020204020204" pitchFamily="34" charset="-122"/>
                <a:ea typeface="微软雅黑" panose="020B0503020204020204" pitchFamily="34" charset="-122"/>
              </a:rPr>
              <a:t>预算的</a:t>
            </a:r>
            <a:r>
              <a:rPr lang="en-US" altLang="zh-CN" sz="1800" dirty="0">
                <a:latin typeface="微软雅黑" panose="020B0503020204020204" pitchFamily="34" charset="-122"/>
                <a:ea typeface="微软雅黑" panose="020B0503020204020204" pitchFamily="34" charset="-122"/>
              </a:rPr>
              <a:t>10%</a:t>
            </a:r>
            <a:r>
              <a:rPr lang="zh-CN" altLang="en-US" sz="1800" dirty="0">
                <a:latin typeface="微软雅黑" panose="020B0503020204020204" pitchFamily="34" charset="-122"/>
                <a:ea typeface="微软雅黑" panose="020B0503020204020204" pitchFamily="34" charset="-122"/>
              </a:rPr>
              <a:t>，并将在未来五年内升至</a:t>
            </a:r>
            <a:r>
              <a:rPr lang="en-US" altLang="zh-CN" sz="1800" dirty="0">
                <a:latin typeface="微软雅黑" panose="020B0503020204020204" pitchFamily="34" charset="-122"/>
                <a:ea typeface="微软雅黑" panose="020B0503020204020204" pitchFamily="34" charset="-122"/>
              </a:rPr>
              <a:t>23%</a:t>
            </a:r>
            <a:r>
              <a:rPr lang="zh-CN" altLang="en-US" sz="1800" dirty="0">
                <a:latin typeface="微软雅黑" panose="020B0503020204020204" pitchFamily="34" charset="-122"/>
                <a:ea typeface="微软雅黑" panose="020B0503020204020204" pitchFamily="34" charset="-122"/>
              </a:rPr>
              <a:t>左右。</a:t>
            </a:r>
          </a:p>
          <a:p>
            <a:r>
              <a:rPr lang="zh-CN" altLang="en-US" sz="2000" dirty="0">
                <a:latin typeface="微软雅黑" panose="020B0503020204020204" pitchFamily="34" charset="-122"/>
                <a:ea typeface="微软雅黑" panose="020B0503020204020204" pitchFamily="34" charset="-122"/>
              </a:rPr>
              <a:t>大数据在电信行业的创新</a:t>
            </a:r>
          </a:p>
          <a:p>
            <a:endParaRPr lang="zh-CN" altLang="en-US" sz="2000" dirty="0">
              <a:latin typeface="微软雅黑" panose="020B0503020204020204" pitchFamily="34" charset="-122"/>
              <a:ea typeface="微软雅黑" panose="020B0503020204020204" pitchFamily="34" charset="-122"/>
            </a:endParaRPr>
          </a:p>
        </p:txBody>
      </p:sp>
      <p:sp>
        <p:nvSpPr>
          <p:cNvPr id="3" name="文本占位符 2"/>
          <p:cNvSpPr>
            <a:spLocks noGrp="1"/>
          </p:cNvSpPr>
          <p:nvPr>
            <p:ph type="body" sz="quarter" idx="4294967295"/>
          </p:nvPr>
        </p:nvSpPr>
        <p:spPr>
          <a:xfrm>
            <a:off x="539750" y="203624"/>
            <a:ext cx="6480175" cy="620688"/>
          </a:xfrm>
          <a:prstGeom prst="rect">
            <a:avLst/>
          </a:prstGeom>
        </p:spPr>
        <p:txBody>
          <a:bodyPr/>
          <a:lstStyle/>
          <a:p>
            <a:pPr marL="0" indent="0">
              <a:buNone/>
            </a:pPr>
            <a:r>
              <a:rPr lang="zh-CN" altLang="en-US" dirty="0">
                <a:latin typeface="微软雅黑" panose="020B0503020204020204" pitchFamily="34" charset="-122"/>
                <a:ea typeface="微软雅黑" panose="020B0503020204020204" pitchFamily="34" charset="-122"/>
              </a:rPr>
              <a:t>大</a:t>
            </a:r>
            <a:r>
              <a:rPr lang="zh-CN" altLang="en-US" dirty="0" smtClean="0">
                <a:latin typeface="微软雅黑" panose="020B0503020204020204" pitchFamily="34" charset="-122"/>
                <a:ea typeface="微软雅黑" panose="020B0503020204020204" pitchFamily="34" charset="-122"/>
              </a:rPr>
              <a:t>数据与通信</a:t>
            </a:r>
            <a:endParaRPr lang="zh-CN" altLang="en-US" dirty="0">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6241" y="2585120"/>
            <a:ext cx="6113759" cy="2677559"/>
          </a:xfrm>
          <a:prstGeom prst="rect">
            <a:avLst/>
          </a:prstGeom>
        </p:spPr>
      </p:pic>
      <p:sp>
        <p:nvSpPr>
          <p:cNvPr id="6" name="线形标注 2 5"/>
          <p:cNvSpPr/>
          <p:nvPr/>
        </p:nvSpPr>
        <p:spPr>
          <a:xfrm>
            <a:off x="71066" y="4439023"/>
            <a:ext cx="1548000" cy="1944000"/>
          </a:xfrm>
          <a:prstGeom prst="borderCallout2">
            <a:avLst>
              <a:gd name="adj1" fmla="val 571"/>
              <a:gd name="adj2" fmla="val 47693"/>
              <a:gd name="adj3" fmla="val -21243"/>
              <a:gd name="adj4" fmla="val 51382"/>
              <a:gd name="adj5" fmla="val -24279"/>
              <a:gd name="adj6" fmla="val 103291"/>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矩形 6"/>
          <p:cNvSpPr/>
          <p:nvPr/>
        </p:nvSpPr>
        <p:spPr>
          <a:xfrm>
            <a:off x="71066" y="4451868"/>
            <a:ext cx="1704980" cy="1938992"/>
          </a:xfrm>
          <a:prstGeom prst="rect">
            <a:avLst/>
          </a:prstGeom>
        </p:spPr>
        <p:txBody>
          <a:bodyPr wrap="square">
            <a:spAutoFit/>
          </a:bodyPr>
          <a:lstStyle/>
          <a:p>
            <a:r>
              <a:rPr lang="zh-CN" altLang="en-US" sz="1200" dirty="0">
                <a:latin typeface="微软雅黑" panose="020B0503020204020204" pitchFamily="34" charset="-122"/>
                <a:ea typeface="微软雅黑" panose="020B0503020204020204" pitchFamily="34" charset="-122"/>
              </a:rPr>
              <a:t>利用大数据实现基站和热点的选址以及资源的</a:t>
            </a:r>
            <a:r>
              <a:rPr lang="zh-CN" altLang="en-US" sz="1200" dirty="0" smtClean="0">
                <a:latin typeface="微软雅黑" panose="020B0503020204020204" pitchFamily="34" charset="-122"/>
                <a:ea typeface="微软雅黑" panose="020B0503020204020204" pitchFamily="34" charset="-122"/>
              </a:rPr>
              <a:t>分配；</a:t>
            </a:r>
            <a:endParaRPr lang="en-US" altLang="zh-CN" sz="1200" dirty="0" smtClean="0">
              <a:latin typeface="微软雅黑" panose="020B0503020204020204" pitchFamily="34" charset="-122"/>
              <a:ea typeface="微软雅黑" panose="020B0503020204020204" pitchFamily="34" charset="-122"/>
            </a:endParaRPr>
          </a:p>
          <a:p>
            <a:r>
              <a:rPr lang="zh-CN" altLang="en-US" sz="1200" dirty="0">
                <a:latin typeface="微软雅黑" panose="020B0503020204020204" pitchFamily="34" charset="-122"/>
                <a:ea typeface="微软雅黑" panose="020B0503020204020204" pitchFamily="34" charset="-122"/>
              </a:rPr>
              <a:t>德国电信建立预测城市里面的各区域无线资源占用模型（白天给</a:t>
            </a:r>
            <a:r>
              <a:rPr lang="en-US" altLang="zh-CN" sz="1200" dirty="0">
                <a:latin typeface="微软雅黑" panose="020B0503020204020204" pitchFamily="34" charset="-122"/>
                <a:ea typeface="微软雅黑" panose="020B0503020204020204" pitchFamily="34" charset="-122"/>
              </a:rPr>
              <a:t>CBD</a:t>
            </a:r>
            <a:r>
              <a:rPr lang="zh-CN" altLang="en-US" sz="1200" dirty="0">
                <a:latin typeface="微软雅黑" panose="020B0503020204020204" pitchFamily="34" charset="-122"/>
                <a:ea typeface="微软雅黑" panose="020B0503020204020204" pitchFamily="34" charset="-122"/>
              </a:rPr>
              <a:t>地区多分配无线资源，在晚上，则给酒吧地区多分配无线资源</a:t>
            </a:r>
            <a:r>
              <a:rPr lang="zh-CN" altLang="en-US" sz="1200" dirty="0" smtClean="0">
                <a:latin typeface="微软雅黑" panose="020B0503020204020204" pitchFamily="34" charset="-122"/>
                <a:ea typeface="微软雅黑" panose="020B0503020204020204" pitchFamily="34" charset="-122"/>
              </a:rPr>
              <a:t>）。</a:t>
            </a:r>
            <a:endParaRPr lang="zh-CN" altLang="en-US" sz="1200" dirty="0">
              <a:latin typeface="微软雅黑" panose="020B0503020204020204" pitchFamily="34" charset="-122"/>
              <a:ea typeface="微软雅黑" panose="020B0503020204020204" pitchFamily="34" charset="-122"/>
            </a:endParaRPr>
          </a:p>
        </p:txBody>
      </p:sp>
      <p:sp>
        <p:nvSpPr>
          <p:cNvPr id="8" name="线形标注 2 7"/>
          <p:cNvSpPr/>
          <p:nvPr/>
        </p:nvSpPr>
        <p:spPr>
          <a:xfrm>
            <a:off x="6195646" y="908720"/>
            <a:ext cx="1548000" cy="1944000"/>
          </a:xfrm>
          <a:prstGeom prst="borderCallout2">
            <a:avLst>
              <a:gd name="adj1" fmla="val 54131"/>
              <a:gd name="adj2" fmla="val -1151"/>
              <a:gd name="adj3" fmla="val 60424"/>
              <a:gd name="adj4" fmla="val -63958"/>
              <a:gd name="adj5" fmla="val 124765"/>
              <a:gd name="adj6" fmla="val -96361"/>
            </a:avLst>
          </a:prstGeom>
          <a:solidFill>
            <a:schemeClr val="accent1">
              <a:lumMod val="60000"/>
              <a:lumOff val="40000"/>
              <a:alpha val="9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矩形 8"/>
          <p:cNvSpPr/>
          <p:nvPr/>
        </p:nvSpPr>
        <p:spPr>
          <a:xfrm>
            <a:off x="6172200" y="908720"/>
            <a:ext cx="1571446" cy="1754326"/>
          </a:xfrm>
          <a:prstGeom prst="rect">
            <a:avLst/>
          </a:prstGeom>
        </p:spPr>
        <p:txBody>
          <a:bodyPr wrap="square">
            <a:normAutofit/>
          </a:bodyPr>
          <a:lstStyle/>
          <a:p>
            <a:r>
              <a:rPr lang="en-US" altLang="zh-CN" sz="1200" dirty="0">
                <a:latin typeface="微软雅黑" panose="020B0503020204020204" pitchFamily="34" charset="-122"/>
                <a:ea typeface="微软雅黑" panose="020B0503020204020204" pitchFamily="34" charset="-122"/>
              </a:rPr>
              <a:t>SK</a:t>
            </a:r>
            <a:r>
              <a:rPr lang="zh-CN" altLang="en-US" sz="1200" dirty="0">
                <a:latin typeface="微软雅黑" panose="020B0503020204020204" pitchFamily="34" charset="-122"/>
                <a:ea typeface="微软雅黑" panose="020B0503020204020204" pitchFamily="34" charset="-122"/>
              </a:rPr>
              <a:t>电讯新成立一家公司</a:t>
            </a:r>
            <a:r>
              <a:rPr lang="en-US" altLang="zh-CN" sz="1200" dirty="0">
                <a:latin typeface="微软雅黑" panose="020B0503020204020204" pitchFamily="34" charset="-122"/>
                <a:ea typeface="微软雅黑" panose="020B0503020204020204" pitchFamily="34" charset="-122"/>
              </a:rPr>
              <a:t>SK Planet</a:t>
            </a:r>
            <a:r>
              <a:rPr lang="zh-CN" altLang="en-US" sz="1200" dirty="0">
                <a:latin typeface="微软雅黑" panose="020B0503020204020204" pitchFamily="34" charset="-122"/>
                <a:ea typeface="微软雅黑" panose="020B0503020204020204" pitchFamily="34" charset="-122"/>
              </a:rPr>
              <a:t>，专门处理与大数据相关</a:t>
            </a:r>
            <a:r>
              <a:rPr lang="zh-CN" altLang="en-US" sz="1200" dirty="0" smtClean="0">
                <a:latin typeface="微软雅黑" panose="020B0503020204020204" pitchFamily="34" charset="-122"/>
                <a:ea typeface="微软雅黑" panose="020B0503020204020204" pitchFamily="34" charset="-122"/>
              </a:rPr>
              <a:t>的用户业务数据，防止</a:t>
            </a:r>
            <a:r>
              <a:rPr lang="zh-CN" altLang="en-US" sz="1200" dirty="0">
                <a:latin typeface="微软雅黑" panose="020B0503020204020204" pitchFamily="34" charset="-122"/>
                <a:ea typeface="微软雅黑" panose="020B0503020204020204" pitchFamily="34" charset="-122"/>
              </a:rPr>
              <a:t>用户流失；</a:t>
            </a:r>
            <a:endParaRPr lang="en-US" altLang="zh-CN" sz="1200" dirty="0" smtClean="0">
              <a:latin typeface="微软雅黑" panose="020B0503020204020204" pitchFamily="34" charset="-122"/>
              <a:ea typeface="微软雅黑" panose="020B0503020204020204" pitchFamily="34" charset="-122"/>
            </a:endParaRPr>
          </a:p>
          <a:p>
            <a:r>
              <a:rPr lang="en-US" altLang="zh-CN" sz="1200" dirty="0">
                <a:latin typeface="微软雅黑" panose="020B0503020204020204" pitchFamily="34" charset="-122"/>
                <a:ea typeface="微软雅黑" panose="020B0503020204020204" pitchFamily="34" charset="-122"/>
              </a:rPr>
              <a:t>T-Mobile</a:t>
            </a:r>
            <a:r>
              <a:rPr lang="zh-CN" altLang="en-US" sz="1200" dirty="0">
                <a:latin typeface="微软雅黑" panose="020B0503020204020204" pitchFamily="34" charset="-122"/>
                <a:ea typeface="微软雅黑" panose="020B0503020204020204" pitchFamily="34" charset="-122"/>
              </a:rPr>
              <a:t>通过集成数据综合分析客户流失的原因，在一个季度内将流失率</a:t>
            </a:r>
            <a:r>
              <a:rPr lang="zh-CN" altLang="en-US" sz="1200" dirty="0" smtClean="0">
                <a:latin typeface="微软雅黑" panose="020B0503020204020204" pitchFamily="34" charset="-122"/>
                <a:ea typeface="微软雅黑" panose="020B0503020204020204" pitchFamily="34" charset="-122"/>
              </a:rPr>
              <a:t>减半。</a:t>
            </a:r>
            <a:endParaRPr lang="zh-CN" altLang="en-US" sz="1200" dirty="0">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3"/>
          <a:stretch>
            <a:fillRect/>
          </a:stretch>
        </p:blipFill>
        <p:spPr>
          <a:xfrm>
            <a:off x="6455364" y="4784835"/>
            <a:ext cx="981117" cy="377617"/>
          </a:xfrm>
          <a:prstGeom prst="rect">
            <a:avLst/>
          </a:prstGeom>
        </p:spPr>
      </p:pic>
      <p:sp>
        <p:nvSpPr>
          <p:cNvPr id="11" name="线形标注 2 10"/>
          <p:cNvSpPr/>
          <p:nvPr/>
        </p:nvSpPr>
        <p:spPr>
          <a:xfrm>
            <a:off x="7313821" y="4439023"/>
            <a:ext cx="1753979" cy="1938992"/>
          </a:xfrm>
          <a:prstGeom prst="borderCallout2">
            <a:avLst>
              <a:gd name="adj1" fmla="val -84"/>
              <a:gd name="adj2" fmla="val 48275"/>
              <a:gd name="adj3" fmla="val -19933"/>
              <a:gd name="adj4" fmla="val 48640"/>
              <a:gd name="adj5" fmla="val -25098"/>
              <a:gd name="adj6" fmla="val 5160"/>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矩形 11"/>
          <p:cNvSpPr/>
          <p:nvPr/>
        </p:nvSpPr>
        <p:spPr>
          <a:xfrm>
            <a:off x="7329596" y="4482158"/>
            <a:ext cx="1753979" cy="1938992"/>
          </a:xfrm>
          <a:prstGeom prst="rect">
            <a:avLst/>
          </a:prstGeom>
        </p:spPr>
        <p:txBody>
          <a:bodyPr wrap="square">
            <a:normAutofit/>
          </a:bodyPr>
          <a:lstStyle/>
          <a:p>
            <a:r>
              <a:rPr lang="en-US" altLang="zh-CN" sz="1200" dirty="0" smtClean="0">
                <a:latin typeface="微软雅黑" panose="020B0503020204020204" pitchFamily="34" charset="-122"/>
                <a:ea typeface="微软雅黑" panose="020B0503020204020204" pitchFamily="34" charset="-122"/>
              </a:rPr>
              <a:t>Verizon</a:t>
            </a:r>
            <a:r>
              <a:rPr lang="zh-CN" altLang="en-US" sz="1200" dirty="0">
                <a:latin typeface="微软雅黑" panose="020B0503020204020204" pitchFamily="34" charset="-122"/>
                <a:ea typeface="微软雅黑" panose="020B0503020204020204" pitchFamily="34" charset="-122"/>
              </a:rPr>
              <a:t>成立了精准营销部门</a:t>
            </a:r>
            <a:r>
              <a:rPr lang="en-US" altLang="zh-CN" sz="1200" dirty="0">
                <a:latin typeface="微软雅黑" panose="020B0503020204020204" pitchFamily="34" charset="-122"/>
                <a:ea typeface="微软雅黑" panose="020B0503020204020204" pitchFamily="34" charset="-122"/>
              </a:rPr>
              <a:t>Precision Marketing </a:t>
            </a:r>
            <a:r>
              <a:rPr lang="en-US" altLang="zh-CN" sz="1200" dirty="0" smtClean="0">
                <a:latin typeface="微软雅黑" panose="020B0503020204020204" pitchFamily="34" charset="-122"/>
                <a:ea typeface="微软雅黑" panose="020B0503020204020204" pitchFamily="34" charset="-122"/>
              </a:rPr>
              <a:t>Division</a:t>
            </a:r>
            <a:r>
              <a:rPr lang="zh-CN" altLang="en-US" sz="1200" dirty="0" smtClean="0">
                <a:latin typeface="微软雅黑" panose="020B0503020204020204" pitchFamily="34" charset="-122"/>
                <a:ea typeface="微软雅黑" panose="020B0503020204020204" pitchFamily="34" charset="-122"/>
              </a:rPr>
              <a:t>提供</a:t>
            </a:r>
            <a:r>
              <a:rPr lang="zh-CN" altLang="en-US" sz="1200" dirty="0">
                <a:latin typeface="微软雅黑" panose="020B0503020204020204" pitchFamily="34" charset="-122"/>
                <a:ea typeface="微软雅黑" panose="020B0503020204020204" pitchFamily="34" charset="-122"/>
              </a:rPr>
              <a:t>商业数据分析服务；</a:t>
            </a:r>
            <a:endParaRPr lang="en-US" altLang="zh-CN" sz="1200" dirty="0" smtClean="0">
              <a:latin typeface="微软雅黑" panose="020B0503020204020204" pitchFamily="34" charset="-122"/>
              <a:ea typeface="微软雅黑" panose="020B0503020204020204" pitchFamily="34" charset="-122"/>
            </a:endParaRPr>
          </a:p>
          <a:p>
            <a:r>
              <a:rPr lang="zh-CN" altLang="en-US" sz="1200" dirty="0">
                <a:latin typeface="微软雅黑" panose="020B0503020204020204" pitchFamily="34" charset="-122"/>
                <a:ea typeface="微软雅黑" panose="020B0503020204020204" pitchFamily="34" charset="-122"/>
              </a:rPr>
              <a:t>西班牙电信于</a:t>
            </a:r>
            <a:r>
              <a:rPr lang="en-US" altLang="zh-CN" sz="1200" dirty="0">
                <a:latin typeface="微软雅黑" panose="020B0503020204020204" pitchFamily="34" charset="-122"/>
                <a:ea typeface="微软雅黑" panose="020B0503020204020204" pitchFamily="34" charset="-122"/>
              </a:rPr>
              <a:t>2012</a:t>
            </a:r>
            <a:r>
              <a:rPr lang="zh-CN" altLang="en-US" sz="1200" dirty="0">
                <a:latin typeface="微软雅黑" panose="020B0503020204020204" pitchFamily="34" charset="-122"/>
                <a:ea typeface="微软雅黑" panose="020B0503020204020204" pitchFamily="34" charset="-122"/>
              </a:rPr>
              <a:t>年</a:t>
            </a:r>
            <a:r>
              <a:rPr lang="en-US" altLang="zh-CN" sz="1200" dirty="0">
                <a:latin typeface="微软雅黑" panose="020B0503020204020204" pitchFamily="34" charset="-122"/>
                <a:ea typeface="微软雅黑" panose="020B0503020204020204" pitchFamily="34" charset="-122"/>
              </a:rPr>
              <a:t>10</a:t>
            </a:r>
            <a:r>
              <a:rPr lang="zh-CN" altLang="en-US" sz="1200" dirty="0">
                <a:latin typeface="微软雅黑" panose="020B0503020204020204" pitchFamily="34" charset="-122"/>
                <a:ea typeface="微软雅黑" panose="020B0503020204020204" pitchFamily="34" charset="-122"/>
              </a:rPr>
              <a:t>月成立了动态洞察部门</a:t>
            </a:r>
            <a:r>
              <a:rPr lang="en-US" altLang="zh-CN" sz="1200" dirty="0" err="1">
                <a:latin typeface="微软雅黑" panose="020B0503020204020204" pitchFamily="34" charset="-122"/>
                <a:ea typeface="微软雅黑" panose="020B0503020204020204" pitchFamily="34" charset="-122"/>
              </a:rPr>
              <a:t>DynamicInsights</a:t>
            </a:r>
            <a:r>
              <a:rPr lang="zh-CN" altLang="en-US" sz="1200" dirty="0">
                <a:latin typeface="微软雅黑" panose="020B0503020204020204" pitchFamily="34" charset="-122"/>
                <a:ea typeface="微软雅黑" panose="020B0503020204020204" pitchFamily="34" charset="-122"/>
              </a:rPr>
              <a:t>开展大数据业务，为客户提供数据分析打包服务。</a:t>
            </a:r>
          </a:p>
        </p:txBody>
      </p:sp>
    </p:spTree>
    <p:extLst>
      <p:ext uri="{BB962C8B-B14F-4D97-AF65-F5344CB8AC3E}">
        <p14:creationId xmlns:p14="http://schemas.microsoft.com/office/powerpoint/2010/main" val="3399370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P spid="11" grpId="0" animBg="1"/>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539750" y="203624"/>
            <a:ext cx="6480175" cy="620688"/>
          </a:xfrm>
          <a:prstGeom prst="rect">
            <a:avLst/>
          </a:prstGeom>
        </p:spPr>
        <p:txBody>
          <a:bodyPr/>
          <a:lstStyle/>
          <a:p>
            <a:pPr marL="0" indent="0">
              <a:buNone/>
            </a:pPr>
            <a:r>
              <a:rPr lang="zh-CN" altLang="en-US" dirty="0" smtClean="0">
                <a:latin typeface="微软雅黑" panose="020B0503020204020204" pitchFamily="34" charset="-122"/>
                <a:ea typeface="微软雅黑" panose="020B0503020204020204" pitchFamily="34" charset="-122"/>
              </a:rPr>
              <a:t>大数据与金融</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银行大数据</a:t>
            </a:r>
            <a:endParaRPr lang="zh-CN" altLang="en-US"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5524" y="1690180"/>
            <a:ext cx="5637578" cy="2981780"/>
          </a:xfrm>
          <a:prstGeom prst="rect">
            <a:avLst/>
          </a:prstGeom>
        </p:spPr>
      </p:pic>
      <p:sp>
        <p:nvSpPr>
          <p:cNvPr id="5" name="线形标注 2 4"/>
          <p:cNvSpPr/>
          <p:nvPr/>
        </p:nvSpPr>
        <p:spPr>
          <a:xfrm>
            <a:off x="5868144" y="878662"/>
            <a:ext cx="1886463" cy="1325563"/>
          </a:xfrm>
          <a:prstGeom prst="borderCallout2">
            <a:avLst>
              <a:gd name="adj1" fmla="val 18750"/>
              <a:gd name="adj2" fmla="val -8333"/>
              <a:gd name="adj3" fmla="val 18750"/>
              <a:gd name="adj4" fmla="val -16667"/>
              <a:gd name="adj5" fmla="val 91469"/>
              <a:gd name="adj6" fmla="val -54352"/>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文本框 5"/>
          <p:cNvSpPr txBox="1"/>
          <p:nvPr/>
        </p:nvSpPr>
        <p:spPr>
          <a:xfrm>
            <a:off x="5792391" y="962741"/>
            <a:ext cx="1886463" cy="1200329"/>
          </a:xfrm>
          <a:prstGeom prst="rect">
            <a:avLst/>
          </a:prstGeom>
          <a:noFill/>
        </p:spPr>
        <p:txBody>
          <a:bodyPr wrap="square" rtlCol="0">
            <a:spAutoFit/>
          </a:bodyPr>
          <a:lstStyle/>
          <a:p>
            <a:pPr marL="171450" indent="-171450">
              <a:buFont typeface="Arial" panose="020B0604020202020204" pitchFamily="34" charset="0"/>
              <a:buChar char="•"/>
            </a:pPr>
            <a:r>
              <a:rPr lang="zh-CN" altLang="en-US" sz="1200" dirty="0">
                <a:latin typeface="微软雅黑" panose="020B0503020204020204" pitchFamily="34" charset="-122"/>
                <a:ea typeface="微软雅黑" panose="020B0503020204020204" pitchFamily="34" charset="-122"/>
              </a:rPr>
              <a:t>光大银行建立了社交网络信息</a:t>
            </a:r>
            <a:r>
              <a:rPr lang="zh-CN" altLang="en-US" sz="1200" dirty="0" smtClean="0">
                <a:latin typeface="微软雅黑" panose="020B0503020204020204" pitchFamily="34" charset="-122"/>
                <a:ea typeface="微软雅黑" panose="020B0503020204020204" pitchFamily="34" charset="-122"/>
              </a:rPr>
              <a:t>数据库；</a:t>
            </a:r>
            <a:endParaRPr lang="en-US" altLang="zh-CN" sz="1200" dirty="0" smtClean="0">
              <a:latin typeface="微软雅黑" panose="020B0503020204020204" pitchFamily="34" charset="-122"/>
              <a:ea typeface="微软雅黑" panose="020B0503020204020204" pitchFamily="34" charset="-122"/>
            </a:endParaRPr>
          </a:p>
          <a:p>
            <a:pPr marL="171450" indent="-171450">
              <a:buFont typeface="Arial" panose="020B0604020202020204" pitchFamily="34" charset="0"/>
              <a:buChar char="•"/>
            </a:pPr>
            <a:r>
              <a:rPr lang="zh-CN" altLang="zh-CN" sz="1200" dirty="0" smtClean="0">
                <a:latin typeface="微软雅黑" panose="020B0503020204020204" pitchFamily="34" charset="-122"/>
                <a:ea typeface="微软雅黑" panose="020B0503020204020204" pitchFamily="34" charset="-122"/>
              </a:rPr>
              <a:t>建设银行</a:t>
            </a:r>
            <a:r>
              <a:rPr lang="zh-CN" altLang="en-US" sz="1200" dirty="0" smtClean="0">
                <a:latin typeface="微软雅黑" panose="020B0503020204020204" pitchFamily="34" charset="-122"/>
                <a:ea typeface="微软雅黑" panose="020B0503020204020204" pitchFamily="34" charset="-122"/>
              </a:rPr>
              <a:t>：</a:t>
            </a:r>
            <a:r>
              <a:rPr lang="zh-CN" altLang="zh-CN" sz="1200" dirty="0" smtClean="0">
                <a:latin typeface="微软雅黑" panose="020B0503020204020204" pitchFamily="34" charset="-122"/>
                <a:ea typeface="微软雅黑" panose="020B0503020204020204" pitchFamily="34" charset="-122"/>
              </a:rPr>
              <a:t>电子商务</a:t>
            </a:r>
            <a:r>
              <a:rPr lang="zh-CN" altLang="zh-CN" sz="1200" dirty="0">
                <a:latin typeface="微软雅黑" panose="020B0503020204020204" pitchFamily="34" charset="-122"/>
                <a:ea typeface="微软雅黑" panose="020B0503020204020204" pitchFamily="34" charset="-122"/>
              </a:rPr>
              <a:t>平台和信贷</a:t>
            </a:r>
            <a:r>
              <a:rPr lang="zh-CN" altLang="zh-CN" sz="1200" dirty="0" smtClean="0">
                <a:latin typeface="微软雅黑" panose="020B0503020204020204" pitchFamily="34" charset="-122"/>
                <a:ea typeface="微软雅黑" panose="020B0503020204020204" pitchFamily="34" charset="-122"/>
              </a:rPr>
              <a:t>业务</a:t>
            </a:r>
            <a:r>
              <a:rPr lang="zh-CN" altLang="en-US" sz="1200" dirty="0" smtClean="0">
                <a:latin typeface="微软雅黑" panose="020B0503020204020204" pitchFamily="34" charset="-122"/>
                <a:ea typeface="微软雅黑" panose="020B0503020204020204" pitchFamily="34" charset="-122"/>
              </a:rPr>
              <a:t>结合；</a:t>
            </a:r>
            <a:endParaRPr lang="en-US" altLang="zh-CN" sz="1200" dirty="0" smtClean="0">
              <a:latin typeface="微软雅黑" panose="020B0503020204020204" pitchFamily="34" charset="-122"/>
              <a:ea typeface="微软雅黑" panose="020B0503020204020204" pitchFamily="34" charset="-122"/>
            </a:endParaRPr>
          </a:p>
          <a:p>
            <a:pPr marL="171450" indent="-171450">
              <a:buFont typeface="Arial" panose="020B0604020202020204" pitchFamily="34" charset="0"/>
              <a:buChar char="•"/>
            </a:pPr>
            <a:r>
              <a:rPr lang="en-US" altLang="zh-CN" sz="1200" dirty="0">
                <a:latin typeface="微软雅黑" panose="020B0503020204020204" pitchFamily="34" charset="-122"/>
                <a:ea typeface="微软雅黑" panose="020B0503020204020204" pitchFamily="34" charset="-122"/>
              </a:rPr>
              <a:t>DMP</a:t>
            </a:r>
            <a:r>
              <a:rPr lang="zh-CN" altLang="en-US" sz="1200" dirty="0">
                <a:latin typeface="微软雅黑" panose="020B0503020204020204" pitchFamily="34" charset="-122"/>
                <a:ea typeface="微软雅黑" panose="020B0503020204020204" pitchFamily="34" charset="-122"/>
              </a:rPr>
              <a:t>数据平台的互联网用户行为</a:t>
            </a:r>
            <a:r>
              <a:rPr lang="zh-CN" altLang="en-US" sz="1200" dirty="0" smtClean="0">
                <a:latin typeface="微软雅黑" panose="020B0503020204020204" pitchFamily="34" charset="-122"/>
                <a:ea typeface="微软雅黑" panose="020B0503020204020204" pitchFamily="34" charset="-122"/>
              </a:rPr>
              <a:t>数据。</a:t>
            </a:r>
            <a:endParaRPr lang="zh-CN" altLang="en-US" sz="1200" dirty="0">
              <a:latin typeface="微软雅黑" panose="020B0503020204020204" pitchFamily="34" charset="-122"/>
              <a:ea typeface="微软雅黑" panose="020B0503020204020204" pitchFamily="34" charset="-122"/>
            </a:endParaRPr>
          </a:p>
        </p:txBody>
      </p:sp>
      <p:sp>
        <p:nvSpPr>
          <p:cNvPr id="7" name="线形标注 2 6"/>
          <p:cNvSpPr/>
          <p:nvPr/>
        </p:nvSpPr>
        <p:spPr>
          <a:xfrm>
            <a:off x="6257992" y="5004269"/>
            <a:ext cx="2039740" cy="1408942"/>
          </a:xfrm>
          <a:prstGeom prst="borderCallout2">
            <a:avLst>
              <a:gd name="adj1" fmla="val 18750"/>
              <a:gd name="adj2" fmla="val -8333"/>
              <a:gd name="adj3" fmla="val 18750"/>
              <a:gd name="adj4" fmla="val -16667"/>
              <a:gd name="adj5" fmla="val -103290"/>
              <a:gd name="adj6" fmla="val 4290"/>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 name="文本框 7"/>
          <p:cNvSpPr txBox="1"/>
          <p:nvPr/>
        </p:nvSpPr>
        <p:spPr>
          <a:xfrm>
            <a:off x="6233696" y="5004269"/>
            <a:ext cx="2052313" cy="1200329"/>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招商</a:t>
            </a:r>
            <a:r>
              <a:rPr lang="zh-CN" altLang="en-US" sz="1200" dirty="0" smtClean="0">
                <a:latin typeface="微软雅黑" panose="020B0503020204020204" pitchFamily="34" charset="-122"/>
                <a:ea typeface="微软雅黑" panose="020B0503020204020204" pitchFamily="34" charset="-122"/>
              </a:rPr>
              <a:t>银行：通过</a:t>
            </a:r>
            <a:r>
              <a:rPr lang="zh-CN" altLang="en-US" sz="1200" dirty="0">
                <a:latin typeface="微软雅黑" panose="020B0503020204020204" pitchFamily="34" charset="-122"/>
                <a:ea typeface="微软雅黑" panose="020B0503020204020204" pitchFamily="34" charset="-122"/>
              </a:rPr>
              <a:t>构建客户流失预警模型，对流失率等级前</a:t>
            </a:r>
            <a:r>
              <a:rPr lang="en-US" altLang="zh-CN" sz="1200" dirty="0">
                <a:latin typeface="微软雅黑" panose="020B0503020204020204" pitchFamily="34" charset="-122"/>
                <a:ea typeface="微软雅黑" panose="020B0503020204020204" pitchFamily="34" charset="-122"/>
              </a:rPr>
              <a:t>20%</a:t>
            </a:r>
            <a:r>
              <a:rPr lang="zh-CN" altLang="en-US" sz="1200" dirty="0">
                <a:latin typeface="微软雅黑" panose="020B0503020204020204" pitchFamily="34" charset="-122"/>
                <a:ea typeface="微软雅黑" panose="020B0503020204020204" pitchFamily="34" charset="-122"/>
              </a:rPr>
              <a:t>的客户发售高收益理财产品予以挽留，使得金卡和金葵花卡客户流失率分别降低了</a:t>
            </a:r>
            <a:r>
              <a:rPr lang="en-US" altLang="zh-CN" sz="1200" dirty="0">
                <a:latin typeface="微软雅黑" panose="020B0503020204020204" pitchFamily="34" charset="-122"/>
                <a:ea typeface="微软雅黑" panose="020B0503020204020204" pitchFamily="34" charset="-122"/>
              </a:rPr>
              <a:t>15</a:t>
            </a:r>
            <a:r>
              <a:rPr lang="zh-CN" altLang="en-US" sz="1200" dirty="0">
                <a:latin typeface="微软雅黑" panose="020B0503020204020204" pitchFamily="34" charset="-122"/>
                <a:ea typeface="微软雅黑" panose="020B0503020204020204" pitchFamily="34" charset="-122"/>
              </a:rPr>
              <a:t>个和</a:t>
            </a:r>
            <a:r>
              <a:rPr lang="en-US" altLang="zh-CN" sz="1200" dirty="0">
                <a:latin typeface="微软雅黑" panose="020B0503020204020204" pitchFamily="34" charset="-122"/>
                <a:ea typeface="微软雅黑" panose="020B0503020204020204" pitchFamily="34" charset="-122"/>
              </a:rPr>
              <a:t>7</a:t>
            </a:r>
            <a:r>
              <a:rPr lang="zh-CN" altLang="en-US" sz="1200" dirty="0">
                <a:latin typeface="微软雅黑" panose="020B0503020204020204" pitchFamily="34" charset="-122"/>
                <a:ea typeface="微软雅黑" panose="020B0503020204020204" pitchFamily="34" charset="-122"/>
              </a:rPr>
              <a:t>个百分点</a:t>
            </a:r>
            <a:r>
              <a:rPr lang="zh-CN" altLang="en-US" sz="1200" dirty="0" smtClean="0">
                <a:latin typeface="微软雅黑" panose="020B0503020204020204" pitchFamily="34" charset="-122"/>
                <a:ea typeface="微软雅黑" panose="020B0503020204020204" pitchFamily="34" charset="-122"/>
              </a:rPr>
              <a:t>。</a:t>
            </a:r>
            <a:endParaRPr lang="zh-CN" altLang="en-US" sz="1200" dirty="0">
              <a:latin typeface="微软雅黑" panose="020B0503020204020204" pitchFamily="34" charset="-122"/>
              <a:ea typeface="微软雅黑" panose="020B0503020204020204" pitchFamily="34" charset="-122"/>
            </a:endParaRPr>
          </a:p>
        </p:txBody>
      </p:sp>
      <p:sp>
        <p:nvSpPr>
          <p:cNvPr id="9" name="线形标注 2 8"/>
          <p:cNvSpPr/>
          <p:nvPr/>
        </p:nvSpPr>
        <p:spPr>
          <a:xfrm>
            <a:off x="2049408" y="5009019"/>
            <a:ext cx="2039740" cy="1408942"/>
          </a:xfrm>
          <a:prstGeom prst="borderCallout2">
            <a:avLst>
              <a:gd name="adj1" fmla="val 32895"/>
              <a:gd name="adj2" fmla="val 103165"/>
              <a:gd name="adj3" fmla="val 30399"/>
              <a:gd name="adj4" fmla="val 114372"/>
              <a:gd name="adj5" fmla="val -40055"/>
              <a:gd name="adj6" fmla="val 122110"/>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 name="文本框 9"/>
          <p:cNvSpPr txBox="1"/>
          <p:nvPr/>
        </p:nvSpPr>
        <p:spPr>
          <a:xfrm>
            <a:off x="2002516" y="5043628"/>
            <a:ext cx="2168693" cy="1384995"/>
          </a:xfrm>
          <a:prstGeom prst="rect">
            <a:avLst/>
          </a:prstGeom>
          <a:noFill/>
        </p:spPr>
        <p:txBody>
          <a:bodyPr wrap="square" rtlCol="0">
            <a:spAutoFit/>
          </a:bodyPr>
          <a:lstStyle/>
          <a:p>
            <a:pPr marL="171450" indent="-171450">
              <a:buFont typeface="Arial" panose="020B0604020202020204" pitchFamily="34" charset="0"/>
              <a:buChar char="•"/>
            </a:pPr>
            <a:r>
              <a:rPr lang="en-US" altLang="zh-CN" sz="1200" dirty="0">
                <a:latin typeface="微软雅黑" panose="020B0503020204020204" pitchFamily="34" charset="-122"/>
                <a:ea typeface="微软雅黑" panose="020B0503020204020204" pitchFamily="34" charset="-122"/>
              </a:rPr>
              <a:t>IBM</a:t>
            </a:r>
            <a:r>
              <a:rPr lang="zh-CN" altLang="en-US" sz="1200" dirty="0">
                <a:latin typeface="微软雅黑" panose="020B0503020204020204" pitchFamily="34" charset="-122"/>
                <a:ea typeface="微软雅黑" panose="020B0503020204020204" pitchFamily="34" charset="-122"/>
              </a:rPr>
              <a:t>金融犯罪管理解决方案帮助银行利用大数据有效地预防与管理金融犯罪；</a:t>
            </a:r>
            <a:endParaRPr lang="en-US" altLang="zh-CN" sz="1200" dirty="0" smtClean="0">
              <a:latin typeface="微软雅黑" panose="020B0503020204020204" pitchFamily="34" charset="-122"/>
              <a:ea typeface="微软雅黑" panose="020B0503020204020204" pitchFamily="34" charset="-122"/>
            </a:endParaRPr>
          </a:p>
          <a:p>
            <a:pPr marL="171450" indent="-171450">
              <a:buFont typeface="Arial" panose="020B0604020202020204" pitchFamily="34" charset="0"/>
              <a:buChar char="•"/>
            </a:pPr>
            <a:r>
              <a:rPr lang="zh-CN" altLang="en-US" sz="1200" dirty="0">
                <a:latin typeface="微软雅黑" panose="020B0503020204020204" pitchFamily="34" charset="-122"/>
                <a:ea typeface="微软雅黑" panose="020B0503020204020204" pitchFamily="34" charset="-122"/>
              </a:rPr>
              <a:t>摩根大通银行则利用大数据技术追踪盗取客户账号或侵入自动柜员机</a:t>
            </a:r>
            <a:r>
              <a:rPr lang="en-US" altLang="zh-CN" sz="1200" dirty="0">
                <a:latin typeface="微软雅黑" panose="020B0503020204020204" pitchFamily="34" charset="-122"/>
                <a:ea typeface="微软雅黑" panose="020B0503020204020204" pitchFamily="34" charset="-122"/>
              </a:rPr>
              <a:t>(ATM)</a:t>
            </a:r>
            <a:r>
              <a:rPr lang="zh-CN" altLang="en-US" sz="1200" dirty="0">
                <a:latin typeface="微软雅黑" panose="020B0503020204020204" pitchFamily="34" charset="-122"/>
                <a:ea typeface="微软雅黑" panose="020B0503020204020204" pitchFamily="34" charset="-122"/>
              </a:rPr>
              <a:t>系统的罪犯。</a:t>
            </a:r>
          </a:p>
        </p:txBody>
      </p:sp>
      <p:sp>
        <p:nvSpPr>
          <p:cNvPr id="11" name="线形标注 2 10"/>
          <p:cNvSpPr/>
          <p:nvPr/>
        </p:nvSpPr>
        <p:spPr>
          <a:xfrm>
            <a:off x="344100" y="1392706"/>
            <a:ext cx="1886463" cy="1325563"/>
          </a:xfrm>
          <a:prstGeom prst="borderCallout2">
            <a:avLst>
              <a:gd name="adj1" fmla="val 101782"/>
              <a:gd name="adj2" fmla="val 48253"/>
              <a:gd name="adj3" fmla="val 131876"/>
              <a:gd name="adj4" fmla="val 48689"/>
              <a:gd name="adj5" fmla="val 148330"/>
              <a:gd name="adj6" fmla="val 95375"/>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文本框 11"/>
          <p:cNvSpPr txBox="1"/>
          <p:nvPr/>
        </p:nvSpPr>
        <p:spPr>
          <a:xfrm>
            <a:off x="304800" y="1381963"/>
            <a:ext cx="1886463" cy="1200329"/>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兴业银行目前对大数据进行初步分析，通过对还款数据挖掘比较区分优质客户，根据客户还款数额的差别，提供差异化的金融产品和服务方式。</a:t>
            </a:r>
          </a:p>
        </p:txBody>
      </p:sp>
      <p:pic>
        <p:nvPicPr>
          <p:cNvPr id="13" name="图片 12"/>
          <p:cNvPicPr>
            <a:picLocks noChangeAspect="1"/>
          </p:cNvPicPr>
          <p:nvPr/>
        </p:nvPicPr>
        <p:blipFill>
          <a:blip r:embed="rId3"/>
          <a:stretch>
            <a:fillRect/>
          </a:stretch>
        </p:blipFill>
        <p:spPr>
          <a:xfrm>
            <a:off x="6392330" y="4189389"/>
            <a:ext cx="1057103" cy="323850"/>
          </a:xfrm>
          <a:prstGeom prst="rect">
            <a:avLst/>
          </a:prstGeom>
        </p:spPr>
      </p:pic>
    </p:spTree>
    <p:extLst>
      <p:ext uri="{BB962C8B-B14F-4D97-AF65-F5344CB8AC3E}">
        <p14:creationId xmlns:p14="http://schemas.microsoft.com/office/powerpoint/2010/main" val="2171759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9" grpId="0" animBg="1"/>
      <p:bldP spid="10" grpId="0"/>
      <p:bldP spid="11" grpId="0" animBg="1"/>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539750" y="203624"/>
            <a:ext cx="6480175" cy="620688"/>
          </a:xfrm>
          <a:prstGeom prst="rect">
            <a:avLst/>
          </a:prstGeom>
        </p:spPr>
        <p:txBody>
          <a:bodyPr>
            <a:noAutofit/>
          </a:bodyPr>
          <a:lstStyle/>
          <a:p>
            <a:pPr marL="0" indent="0">
              <a:buNone/>
            </a:pPr>
            <a:r>
              <a:rPr lang="zh-CN" altLang="en-US" sz="2800" dirty="0" smtClean="0">
                <a:latin typeface="微软雅黑" panose="020B0503020204020204" pitchFamily="34" charset="-122"/>
                <a:ea typeface="微软雅黑" panose="020B0503020204020204" pitchFamily="34" charset="-122"/>
              </a:rPr>
              <a:t>大数据与金融</a:t>
            </a:r>
            <a:r>
              <a:rPr lang="en-US" altLang="zh-CN" sz="2800" dirty="0" smtClean="0">
                <a:latin typeface="微软雅黑" panose="020B0503020204020204" pitchFamily="34" charset="-122"/>
                <a:ea typeface="微软雅黑" panose="020B0503020204020204" pitchFamily="34" charset="-122"/>
              </a:rPr>
              <a:t>——</a:t>
            </a:r>
            <a:r>
              <a:rPr lang="zh-CN" altLang="en-US" sz="2800" dirty="0" smtClean="0">
                <a:latin typeface="微软雅黑" panose="020B0503020204020204" pitchFamily="34" charset="-122"/>
                <a:ea typeface="微软雅黑" panose="020B0503020204020204" pitchFamily="34" charset="-122"/>
              </a:rPr>
              <a:t>保险行业大数据应用</a:t>
            </a:r>
            <a:endParaRPr lang="zh-CN" altLang="en-US" sz="2800"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4215" y="2269147"/>
            <a:ext cx="4388093" cy="3761223"/>
          </a:xfrm>
          <a:prstGeom prst="rect">
            <a:avLst/>
          </a:prstGeom>
        </p:spPr>
      </p:pic>
      <p:sp>
        <p:nvSpPr>
          <p:cNvPr id="5" name="线形标注 2 4"/>
          <p:cNvSpPr/>
          <p:nvPr/>
        </p:nvSpPr>
        <p:spPr>
          <a:xfrm>
            <a:off x="6187587" y="1384728"/>
            <a:ext cx="2416969" cy="2002081"/>
          </a:xfrm>
          <a:prstGeom prst="borderCallout2">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矩形 5"/>
          <p:cNvSpPr/>
          <p:nvPr/>
        </p:nvSpPr>
        <p:spPr>
          <a:xfrm>
            <a:off x="6175864" y="1400770"/>
            <a:ext cx="2510754" cy="2031325"/>
          </a:xfrm>
          <a:prstGeom prst="rect">
            <a:avLst/>
          </a:prstGeom>
        </p:spPr>
        <p:txBody>
          <a:bodyPr wrap="square">
            <a:spAutoFit/>
          </a:bodyPr>
          <a:lstStyle/>
          <a:p>
            <a:pPr marL="285750" indent="-285750">
              <a:buFont typeface="Arial" panose="020B0604020202020204" pitchFamily="34" charset="0"/>
              <a:buChar char="•"/>
            </a:pPr>
            <a:r>
              <a:rPr lang="zh-CN" altLang="en-US" sz="1400" dirty="0" smtClean="0">
                <a:latin typeface="微软雅黑" panose="020B0503020204020204" pitchFamily="34" charset="-122"/>
                <a:ea typeface="微软雅黑" panose="020B0503020204020204" pitchFamily="34" charset="-122"/>
              </a:rPr>
              <a:t>用关联</a:t>
            </a:r>
            <a:r>
              <a:rPr lang="zh-CN" altLang="en-US" sz="1400" dirty="0">
                <a:latin typeface="微软雅黑" panose="020B0503020204020204" pitchFamily="34" charset="-122"/>
                <a:ea typeface="微软雅黑" panose="020B0503020204020204" pitchFamily="34" charset="-122"/>
              </a:rPr>
              <a:t>规则找出最佳险种销售</a:t>
            </a:r>
            <a:r>
              <a:rPr lang="zh-CN" altLang="en-US" sz="1400" dirty="0" smtClean="0">
                <a:latin typeface="微软雅黑" panose="020B0503020204020204" pitchFamily="34" charset="-122"/>
                <a:ea typeface="微软雅黑" panose="020B0503020204020204" pitchFamily="34" charset="-122"/>
              </a:rPr>
              <a:t>组合；</a:t>
            </a:r>
            <a:endParaRPr lang="en-US" altLang="zh-CN" sz="1400" dirty="0" smtClean="0">
              <a:latin typeface="微软雅黑" panose="020B0503020204020204" pitchFamily="34" charset="-122"/>
              <a:ea typeface="微软雅黑" panose="020B0503020204020204" pitchFamily="34" charset="-122"/>
            </a:endParaRPr>
          </a:p>
          <a:p>
            <a:pPr marL="285750" indent="-285750">
              <a:buFont typeface="Arial" panose="020B0604020202020204" pitchFamily="34" charset="0"/>
              <a:buChar char="•"/>
            </a:pPr>
            <a:r>
              <a:rPr lang="zh-CN" altLang="en-US" sz="1400" dirty="0">
                <a:latin typeface="微软雅黑" panose="020B0503020204020204" pitchFamily="34" charset="-122"/>
                <a:ea typeface="微软雅黑" panose="020B0503020204020204" pitchFamily="34" charset="-122"/>
              </a:rPr>
              <a:t>利用时序规则找出顾客生命周期中购买保险的时间</a:t>
            </a:r>
            <a:r>
              <a:rPr lang="zh-CN" altLang="en-US" sz="1400" dirty="0" smtClean="0">
                <a:latin typeface="微软雅黑" panose="020B0503020204020204" pitchFamily="34" charset="-122"/>
                <a:ea typeface="微软雅黑" panose="020B0503020204020204" pitchFamily="34" charset="-122"/>
              </a:rPr>
              <a:t>顺序；</a:t>
            </a:r>
            <a:endParaRPr lang="en-US" altLang="zh-CN" sz="1400" dirty="0" smtClean="0">
              <a:latin typeface="微软雅黑" panose="020B0503020204020204" pitchFamily="34" charset="-122"/>
              <a:ea typeface="微软雅黑" panose="020B0503020204020204" pitchFamily="34" charset="-122"/>
            </a:endParaRPr>
          </a:p>
          <a:p>
            <a:pPr marL="285750" indent="-285750">
              <a:buFont typeface="Arial" panose="020B0604020202020204" pitchFamily="34" charset="0"/>
              <a:buChar char="•"/>
            </a:pPr>
            <a:r>
              <a:rPr lang="zh-CN" altLang="en-US" sz="1400" dirty="0">
                <a:latin typeface="微软雅黑" panose="020B0503020204020204" pitchFamily="34" charset="-122"/>
                <a:ea typeface="微软雅黑" panose="020B0503020204020204" pitchFamily="34" charset="-122"/>
              </a:rPr>
              <a:t>淘宝运费退货险</a:t>
            </a:r>
            <a:r>
              <a:rPr lang="zh-CN" altLang="en-US" sz="1400" dirty="0" smtClean="0">
                <a:latin typeface="微软雅黑" panose="020B0503020204020204" pitchFamily="34" charset="-122"/>
                <a:ea typeface="微软雅黑" panose="020B0503020204020204" pitchFamily="34" charset="-122"/>
              </a:rPr>
              <a:t>，帮助保险公司获得客户</a:t>
            </a:r>
            <a:r>
              <a:rPr lang="zh-CN" altLang="en-US" sz="1400" dirty="0">
                <a:latin typeface="微软雅黑" panose="020B0503020204020204" pitchFamily="34" charset="-122"/>
                <a:ea typeface="微软雅黑" panose="020B0503020204020204" pitchFamily="34" charset="-122"/>
              </a:rPr>
              <a:t>的个人</a:t>
            </a:r>
            <a:r>
              <a:rPr lang="zh-CN" altLang="en-US" sz="1400" dirty="0" smtClean="0">
                <a:latin typeface="微软雅黑" panose="020B0503020204020204" pitchFamily="34" charset="-122"/>
                <a:ea typeface="微软雅黑" panose="020B0503020204020204" pitchFamily="34" charset="-122"/>
              </a:rPr>
              <a:t>基本信息及产品</a:t>
            </a:r>
            <a:r>
              <a:rPr lang="zh-CN" altLang="en-US" sz="1400" dirty="0">
                <a:latin typeface="微软雅黑" panose="020B0503020204020204" pitchFamily="34" charset="-122"/>
                <a:ea typeface="微软雅黑" panose="020B0503020204020204" pitchFamily="34" charset="-122"/>
              </a:rPr>
              <a:t>信息，从而实现精准推</a:t>
            </a:r>
            <a:r>
              <a:rPr lang="zh-CN" altLang="en-US" sz="1400" dirty="0" smtClean="0">
                <a:latin typeface="微软雅黑" panose="020B0503020204020204" pitchFamily="34" charset="-122"/>
                <a:ea typeface="微软雅黑" panose="020B0503020204020204" pitchFamily="34" charset="-122"/>
              </a:rPr>
              <a:t>送。</a:t>
            </a:r>
            <a:endParaRPr lang="zh-CN" altLang="en-US" sz="1400" dirty="0">
              <a:latin typeface="微软雅黑" panose="020B0503020204020204" pitchFamily="34" charset="-122"/>
              <a:ea typeface="微软雅黑" panose="020B0503020204020204" pitchFamily="34" charset="-122"/>
            </a:endParaRPr>
          </a:p>
        </p:txBody>
      </p:sp>
      <p:sp>
        <p:nvSpPr>
          <p:cNvPr id="7" name="线形标注 2 6"/>
          <p:cNvSpPr/>
          <p:nvPr/>
        </p:nvSpPr>
        <p:spPr>
          <a:xfrm>
            <a:off x="152400" y="2697712"/>
            <a:ext cx="2215986" cy="2002081"/>
          </a:xfrm>
          <a:prstGeom prst="borderCallout2">
            <a:avLst>
              <a:gd name="adj1" fmla="val 18164"/>
              <a:gd name="adj2" fmla="val 104679"/>
              <a:gd name="adj3" fmla="val 18164"/>
              <a:gd name="adj4" fmla="val 110896"/>
              <a:gd name="adj5" fmla="val 118355"/>
              <a:gd name="adj6" fmla="val 132310"/>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 name="矩形 7"/>
          <p:cNvSpPr/>
          <p:nvPr/>
        </p:nvSpPr>
        <p:spPr>
          <a:xfrm>
            <a:off x="152400" y="2790811"/>
            <a:ext cx="2205954" cy="1815882"/>
          </a:xfrm>
          <a:prstGeom prst="rect">
            <a:avLst/>
          </a:prstGeom>
        </p:spPr>
        <p:txBody>
          <a:bodyPr wrap="square">
            <a:spAutoFit/>
          </a:bodyPr>
          <a:lstStyle/>
          <a:p>
            <a:r>
              <a:rPr lang="zh-CN" altLang="en-US" sz="1400" dirty="0">
                <a:latin typeface="微软雅黑" panose="020B0503020204020204" pitchFamily="34" charset="-122"/>
                <a:ea typeface="微软雅黑" panose="020B0503020204020204" pitchFamily="34" charset="-122"/>
              </a:rPr>
              <a:t>保险公司能够利用过去数据，寻找影响保险欺诈最为显著的因素及这些因素的取值区间，建立预测模型；</a:t>
            </a:r>
            <a:endParaRPr lang="en-US" altLang="zh-CN" sz="1400" dirty="0" smtClean="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保险公司够利用过去的欺诈事件建立预测模型，将理赔申请分级处理。</a:t>
            </a:r>
          </a:p>
        </p:txBody>
      </p:sp>
      <p:sp>
        <p:nvSpPr>
          <p:cNvPr id="9" name="线形标注 2 8"/>
          <p:cNvSpPr/>
          <p:nvPr/>
        </p:nvSpPr>
        <p:spPr>
          <a:xfrm>
            <a:off x="6770609" y="4115034"/>
            <a:ext cx="2220992" cy="2002081"/>
          </a:xfrm>
          <a:prstGeom prst="borderCallout2">
            <a:avLst>
              <a:gd name="adj1" fmla="val 17445"/>
              <a:gd name="adj2" fmla="val -5249"/>
              <a:gd name="adj3" fmla="val 17445"/>
              <a:gd name="adj4" fmla="val -14521"/>
              <a:gd name="adj5" fmla="val 59784"/>
              <a:gd name="adj6" fmla="val -28675"/>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 name="矩形 9"/>
          <p:cNvSpPr/>
          <p:nvPr/>
        </p:nvSpPr>
        <p:spPr>
          <a:xfrm>
            <a:off x="6770608" y="4115034"/>
            <a:ext cx="2239293" cy="1815882"/>
          </a:xfrm>
          <a:prstGeom prst="rect">
            <a:avLst/>
          </a:prstGeom>
        </p:spPr>
        <p:txBody>
          <a:bodyPr wrap="square">
            <a:spAutoFit/>
          </a:bodyPr>
          <a:lstStyle/>
          <a:p>
            <a:pPr marL="285750" indent="-285750">
              <a:buFont typeface="Arial" panose="020B0604020202020204" pitchFamily="34" charset="0"/>
              <a:buChar char="•"/>
            </a:pPr>
            <a:r>
              <a:rPr lang="zh-CN" altLang="en-US" sz="1400" dirty="0" smtClean="0">
                <a:latin typeface="微软雅黑" panose="020B0503020204020204" pitchFamily="34" charset="-122"/>
                <a:ea typeface="微软雅黑" panose="020B0503020204020204" pitchFamily="34" charset="-122"/>
              </a:rPr>
              <a:t>利用自有数据和客户社交网络数据进行个性化保单订制；</a:t>
            </a:r>
            <a:endParaRPr lang="en-US" altLang="zh-CN" sz="1400" dirty="0" smtClean="0">
              <a:latin typeface="微软雅黑" panose="020B0503020204020204" pitchFamily="34" charset="-122"/>
              <a:ea typeface="微软雅黑" panose="020B0503020204020204" pitchFamily="34" charset="-122"/>
            </a:endParaRPr>
          </a:p>
          <a:p>
            <a:pPr marL="285750" indent="-285750">
              <a:buFont typeface="Arial" panose="020B0604020202020204" pitchFamily="34" charset="0"/>
              <a:buChar char="•"/>
            </a:pPr>
            <a:r>
              <a:rPr lang="zh-CN" altLang="en-US" sz="1400" dirty="0">
                <a:latin typeface="微软雅黑" panose="020B0503020204020204" pitchFamily="34" charset="-122"/>
                <a:ea typeface="微软雅黑" panose="020B0503020204020204" pitchFamily="34" charset="-122"/>
              </a:rPr>
              <a:t>基于企业内外部运营、管理和交互数据分析，借助大</a:t>
            </a:r>
            <a:r>
              <a:rPr lang="zh-CN" altLang="en-US" sz="1400" dirty="0" smtClean="0">
                <a:latin typeface="微软雅黑" panose="020B0503020204020204" pitchFamily="34" charset="-122"/>
                <a:ea typeface="微软雅黑" panose="020B0503020204020204" pitchFamily="34" charset="-122"/>
              </a:rPr>
              <a:t>数据平台</a:t>
            </a:r>
            <a:r>
              <a:rPr lang="zh-CN" altLang="en-US" sz="1400" dirty="0">
                <a:latin typeface="微软雅黑" panose="020B0503020204020204" pitchFamily="34" charset="-122"/>
                <a:ea typeface="微软雅黑" panose="020B0503020204020204" pitchFamily="34" charset="-122"/>
              </a:rPr>
              <a:t>，全方位统计和预测企业经营和管理绩效。</a:t>
            </a:r>
          </a:p>
        </p:txBody>
      </p:sp>
      <p:pic>
        <p:nvPicPr>
          <p:cNvPr id="11" name="图片 10"/>
          <p:cNvPicPr>
            <a:picLocks noChangeAspect="1"/>
          </p:cNvPicPr>
          <p:nvPr/>
        </p:nvPicPr>
        <p:blipFill>
          <a:blip r:embed="rId3"/>
          <a:stretch>
            <a:fillRect/>
          </a:stretch>
        </p:blipFill>
        <p:spPr>
          <a:xfrm>
            <a:off x="5985626" y="5769202"/>
            <a:ext cx="557787" cy="149853"/>
          </a:xfrm>
          <a:prstGeom prst="rect">
            <a:avLst/>
          </a:prstGeom>
        </p:spPr>
      </p:pic>
    </p:spTree>
    <p:extLst>
      <p:ext uri="{BB962C8B-B14F-4D97-AF65-F5344CB8AC3E}">
        <p14:creationId xmlns:p14="http://schemas.microsoft.com/office/powerpoint/2010/main" val="365882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9" grpId="0" animBg="1"/>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539750" y="203624"/>
            <a:ext cx="6480175" cy="620688"/>
          </a:xfrm>
          <a:prstGeom prst="rect">
            <a:avLst/>
          </a:prstGeom>
        </p:spPr>
        <p:txBody>
          <a:bodyPr/>
          <a:lstStyle/>
          <a:p>
            <a:pPr marL="0" indent="0">
              <a:buNone/>
            </a:pPr>
            <a:r>
              <a:rPr lang="zh-CN" altLang="en-US" dirty="0" smtClean="0">
                <a:latin typeface="微软雅黑" panose="020B0503020204020204" pitchFamily="34" charset="-122"/>
                <a:ea typeface="微软雅黑" panose="020B0503020204020204" pitchFamily="34" charset="-122"/>
              </a:rPr>
              <a:t>大数据与互联网</a:t>
            </a:r>
            <a:endParaRPr lang="zh-CN" altLang="en-US" dirty="0">
              <a:latin typeface="微软雅黑" panose="020B0503020204020204" pitchFamily="34" charset="-122"/>
              <a:ea typeface="微软雅黑" panose="020B0503020204020204" pitchFamily="34" charset="-122"/>
            </a:endParaRPr>
          </a:p>
        </p:txBody>
      </p:sp>
      <p:sp>
        <p:nvSpPr>
          <p:cNvPr id="4" name="内容占位符 3"/>
          <p:cNvSpPr>
            <a:spLocks noGrp="1"/>
          </p:cNvSpPr>
          <p:nvPr>
            <p:ph sz="quarter" idx="4294967295"/>
          </p:nvPr>
        </p:nvSpPr>
        <p:spPr>
          <a:xfrm>
            <a:off x="228600" y="1143000"/>
            <a:ext cx="8763000" cy="5256584"/>
          </a:xfrm>
          <a:prstGeom prst="rect">
            <a:avLst/>
          </a:prstGeom>
        </p:spPr>
        <p:txBody>
          <a:bodyPr/>
          <a:lstStyle/>
          <a:p>
            <a:pPr>
              <a:lnSpc>
                <a:spcPct val="150000"/>
              </a:lnSpc>
              <a:buFont typeface="Wingdings" panose="05000000000000000000" pitchFamily="2" charset="2"/>
              <a:buChar char="Ø"/>
            </a:pPr>
            <a:r>
              <a:rPr lang="zh-CN" altLang="en-US" sz="2400" dirty="0" smtClean="0">
                <a:latin typeface="微软雅黑" panose="020B0503020204020204" pitchFamily="34" charset="-122"/>
                <a:ea typeface="微软雅黑" panose="020B0503020204020204" pitchFamily="34" charset="-122"/>
              </a:rPr>
              <a:t>阿里巴巴大数据战略</a:t>
            </a:r>
            <a:endParaRPr lang="en-US" altLang="zh-CN" sz="2400" dirty="0" smtClean="0">
              <a:latin typeface="微软雅黑" panose="020B0503020204020204" pitchFamily="34" charset="-122"/>
              <a:ea typeface="微软雅黑" panose="020B0503020204020204" pitchFamily="34" charset="-122"/>
            </a:endParaRPr>
          </a:p>
          <a:p>
            <a:pPr>
              <a:lnSpc>
                <a:spcPct val="150000"/>
              </a:lnSpc>
              <a:buFont typeface="Wingdings" panose="05000000000000000000" pitchFamily="2" charset="2"/>
              <a:buChar char="Ø"/>
            </a:pPr>
            <a:r>
              <a:rPr lang="zh-CN" altLang="en-US" sz="2400" dirty="0">
                <a:latin typeface="微软雅黑" panose="020B0503020204020204" pitchFamily="34" charset="-122"/>
                <a:ea typeface="微软雅黑" panose="020B0503020204020204" pitchFamily="34" charset="-122"/>
              </a:rPr>
              <a:t>百</a:t>
            </a:r>
            <a:r>
              <a:rPr lang="zh-CN" altLang="en-US" sz="2400" dirty="0" smtClean="0">
                <a:latin typeface="微软雅黑" panose="020B0503020204020204" pitchFamily="34" charset="-122"/>
                <a:ea typeface="微软雅黑" panose="020B0503020204020204" pitchFamily="34" charset="-122"/>
              </a:rPr>
              <a:t>度大数据战略</a:t>
            </a:r>
            <a:endParaRPr lang="en-US" altLang="zh-CN" sz="2400" dirty="0" smtClean="0">
              <a:latin typeface="微软雅黑" panose="020B0503020204020204" pitchFamily="34" charset="-122"/>
              <a:ea typeface="微软雅黑" panose="020B0503020204020204" pitchFamily="34" charset="-122"/>
            </a:endParaRPr>
          </a:p>
          <a:p>
            <a:pPr>
              <a:lnSpc>
                <a:spcPct val="150000"/>
              </a:lnSpc>
              <a:buFont typeface="Wingdings" panose="05000000000000000000" pitchFamily="2" charset="2"/>
              <a:buChar char="Ø"/>
            </a:pPr>
            <a:r>
              <a:rPr lang="zh-CN" altLang="en-US" sz="2400" dirty="0">
                <a:latin typeface="微软雅黑" panose="020B0503020204020204" pitchFamily="34" charset="-122"/>
                <a:ea typeface="微软雅黑" panose="020B0503020204020204" pitchFamily="34" charset="-122"/>
              </a:rPr>
              <a:t>腾</a:t>
            </a:r>
            <a:r>
              <a:rPr lang="zh-CN" altLang="en-US" sz="2400" dirty="0" smtClean="0">
                <a:latin typeface="微软雅黑" panose="020B0503020204020204" pitchFamily="34" charset="-122"/>
                <a:ea typeface="微软雅黑" panose="020B0503020204020204" pitchFamily="34" charset="-122"/>
              </a:rPr>
              <a:t>讯大数据战略</a:t>
            </a:r>
            <a:endParaRPr lang="en-US" altLang="zh-CN" sz="2400" dirty="0" smtClean="0">
              <a:latin typeface="微软雅黑" panose="020B0503020204020204" pitchFamily="34" charset="-122"/>
              <a:ea typeface="微软雅黑" panose="020B0503020204020204" pitchFamily="34" charset="-122"/>
            </a:endParaRPr>
          </a:p>
          <a:p>
            <a:pPr>
              <a:lnSpc>
                <a:spcPct val="150000"/>
              </a:lnSpc>
              <a:buFont typeface="Wingdings" panose="05000000000000000000" pitchFamily="2" charset="2"/>
              <a:buChar char="Ø"/>
            </a:pPr>
            <a:endParaRPr lang="en-US" altLang="zh-CN" dirty="0" smtClean="0">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4645" y="2780928"/>
            <a:ext cx="5816733" cy="3450942"/>
          </a:xfrm>
          <a:prstGeom prst="rect">
            <a:avLst/>
          </a:prstGeom>
        </p:spPr>
      </p:pic>
      <p:pic>
        <p:nvPicPr>
          <p:cNvPr id="6" name="图片 5"/>
          <p:cNvPicPr>
            <a:picLocks noChangeAspect="1"/>
          </p:cNvPicPr>
          <p:nvPr/>
        </p:nvPicPr>
        <p:blipFill>
          <a:blip r:embed="rId3"/>
          <a:stretch>
            <a:fillRect/>
          </a:stretch>
        </p:blipFill>
        <p:spPr>
          <a:xfrm>
            <a:off x="2915816" y="2852847"/>
            <a:ext cx="6206725" cy="3528481"/>
          </a:xfrm>
          <a:prstGeom prst="rect">
            <a:avLst/>
          </a:prstGeom>
        </p:spPr>
      </p:pic>
      <p:pic>
        <p:nvPicPr>
          <p:cNvPr id="7" name="图片 6"/>
          <p:cNvPicPr>
            <a:picLocks noChangeAspect="1"/>
          </p:cNvPicPr>
          <p:nvPr/>
        </p:nvPicPr>
        <p:blipFill>
          <a:blip r:embed="rId4"/>
          <a:stretch>
            <a:fillRect/>
          </a:stretch>
        </p:blipFill>
        <p:spPr>
          <a:xfrm>
            <a:off x="3304553" y="2089073"/>
            <a:ext cx="5429250" cy="4276725"/>
          </a:xfrm>
          <a:prstGeom prst="rect">
            <a:avLst/>
          </a:prstGeom>
        </p:spPr>
      </p:pic>
    </p:spTree>
    <p:extLst>
      <p:ext uri="{BB962C8B-B14F-4D97-AF65-F5344CB8AC3E}">
        <p14:creationId xmlns:p14="http://schemas.microsoft.com/office/powerpoint/2010/main" val="3005991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nodeType="clickEffect">
                                  <p:stCondLst>
                                    <p:cond delay="0"/>
                                  </p:stCondLst>
                                  <p:childTnLst>
                                    <p:set>
                                      <p:cBhvr>
                                        <p:cTn id="13" dur="1" fill="hold">
                                          <p:stCondLst>
                                            <p:cond delay="0"/>
                                          </p:stCondLst>
                                        </p:cTn>
                                        <p:tgtEl>
                                          <p:spTgt spid="5"/>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xEl>
                                              <p:pRg st="1" end="1"/>
                                            </p:txEl>
                                          </p:spTgt>
                                        </p:tgtEl>
                                        <p:attrNameLst>
                                          <p:attrName>style.visibility</p:attrName>
                                        </p:attrNameLst>
                                      </p:cBhvr>
                                      <p:to>
                                        <p:strVal val="visible"/>
                                      </p:to>
                                    </p:set>
                                    <p:animEffect transition="in" filter="fade">
                                      <p:cBhvr>
                                        <p:cTn id="18" dur="500"/>
                                        <p:tgtEl>
                                          <p:spTgt spid="4">
                                            <p:txEl>
                                              <p:pRg st="1" end="1"/>
                                            </p:txEl>
                                          </p:spTgt>
                                        </p:tgtEl>
                                      </p:cBhvr>
                                    </p:animEffec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nodeType="clickEffect">
                                  <p:stCondLst>
                                    <p:cond delay="0"/>
                                  </p:stCondLst>
                                  <p:childTnLst>
                                    <p:animEffect transition="out" filter="fade">
                                      <p:cBhvr>
                                        <p:cTn id="24" dur="500"/>
                                        <p:tgtEl>
                                          <p:spTgt spid="6"/>
                                        </p:tgtEl>
                                      </p:cBhvr>
                                    </p:animEffect>
                                    <p:set>
                                      <p:cBhvr>
                                        <p:cTn id="25" dur="1" fill="hold">
                                          <p:stCondLst>
                                            <p:cond delay="499"/>
                                          </p:stCondLst>
                                        </p:cTn>
                                        <p:tgtEl>
                                          <p:spTgt spid="6"/>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539750" y="203624"/>
            <a:ext cx="6480175" cy="620688"/>
          </a:xfrm>
          <a:prstGeom prst="rect">
            <a:avLst/>
          </a:prstGeom>
        </p:spPr>
        <p:txBody>
          <a:bodyPr/>
          <a:lstStyle/>
          <a:p>
            <a:pPr marL="0" indent="0">
              <a:buNone/>
            </a:pPr>
            <a:r>
              <a:rPr lang="zh-CN" altLang="en-US" dirty="0" smtClean="0">
                <a:latin typeface="微软雅黑" panose="020B0503020204020204" pitchFamily="34" charset="-122"/>
                <a:ea typeface="微软雅黑" panose="020B0503020204020204" pitchFamily="34" charset="-122"/>
              </a:rPr>
              <a:t>大数据与零售</a:t>
            </a:r>
            <a:endParaRPr lang="zh-CN" altLang="en-US"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1016843" y="1268760"/>
            <a:ext cx="6867525" cy="4972050"/>
          </a:xfrm>
          <a:prstGeom prst="rect">
            <a:avLst/>
          </a:prstGeom>
        </p:spPr>
      </p:pic>
    </p:spTree>
    <p:extLst>
      <p:ext uri="{BB962C8B-B14F-4D97-AF65-F5344CB8AC3E}">
        <p14:creationId xmlns:p14="http://schemas.microsoft.com/office/powerpoint/2010/main" val="29639851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4294967295"/>
          </p:nvPr>
        </p:nvSpPr>
        <p:spPr>
          <a:xfrm>
            <a:off x="525484" y="980728"/>
            <a:ext cx="8078964" cy="4824536"/>
          </a:xfrm>
          <a:prstGeom prst="rect">
            <a:avLst/>
          </a:prstGeom>
        </p:spPr>
        <p:txBody>
          <a:bodyPr/>
          <a:lstStyle/>
          <a:p>
            <a:endParaRPr lang="zh-CN" altLang="en-US" dirty="0">
              <a:latin typeface="微软雅黑" panose="020B0503020204020204" pitchFamily="34" charset="-122"/>
              <a:ea typeface="微软雅黑" panose="020B0503020204020204" pitchFamily="34" charset="-122"/>
            </a:endParaRPr>
          </a:p>
        </p:txBody>
      </p:sp>
      <p:sp>
        <p:nvSpPr>
          <p:cNvPr id="3" name="文本占位符 2"/>
          <p:cNvSpPr>
            <a:spLocks noGrp="1"/>
          </p:cNvSpPr>
          <p:nvPr>
            <p:ph type="body" sz="quarter" idx="4294967295"/>
          </p:nvPr>
        </p:nvSpPr>
        <p:spPr>
          <a:xfrm>
            <a:off x="539750" y="203624"/>
            <a:ext cx="6480175" cy="620688"/>
          </a:xfrm>
          <a:prstGeom prst="rect">
            <a:avLst/>
          </a:prstGeom>
        </p:spPr>
        <p:txBody>
          <a:bodyPr/>
          <a:lstStyle/>
          <a:p>
            <a:pPr marL="0" indent="0">
              <a:buNone/>
            </a:pPr>
            <a:r>
              <a:rPr lang="zh-CN" altLang="en-US" dirty="0" smtClean="0">
                <a:latin typeface="微软雅黑" panose="020B0503020204020204" pitchFamily="34" charset="-122"/>
                <a:ea typeface="微软雅黑" panose="020B0503020204020204" pitchFamily="34" charset="-122"/>
              </a:rPr>
              <a:t>大数据与医疗健康</a:t>
            </a:r>
            <a:endParaRPr lang="zh-CN" altLang="en-US" dirty="0">
              <a:latin typeface="微软雅黑" panose="020B0503020204020204" pitchFamily="34" charset="-122"/>
              <a:ea typeface="微软雅黑" panose="020B0503020204020204" pitchFamily="34" charset="-122"/>
            </a:endParaRPr>
          </a:p>
        </p:txBody>
      </p:sp>
      <p:graphicFrame>
        <p:nvGraphicFramePr>
          <p:cNvPr id="5" name="表格 4"/>
          <p:cNvGraphicFramePr>
            <a:graphicFrameLocks noGrp="1"/>
          </p:cNvGraphicFramePr>
          <p:nvPr>
            <p:extLst>
              <p:ext uri="{D42A27DB-BD31-4B8C-83A1-F6EECF244321}">
                <p14:modId xmlns:p14="http://schemas.microsoft.com/office/powerpoint/2010/main" val="3964358183"/>
              </p:ext>
            </p:extLst>
          </p:nvPr>
        </p:nvGraphicFramePr>
        <p:xfrm>
          <a:off x="145366" y="980149"/>
          <a:ext cx="8839200" cy="5299680"/>
        </p:xfrm>
        <a:graphic>
          <a:graphicData uri="http://schemas.openxmlformats.org/drawingml/2006/table">
            <a:tbl>
              <a:tblPr firstRow="1" bandRow="1">
                <a:tableStyleId>{5C22544A-7EE6-4342-B048-85BDC9FD1C3A}</a:tableStyleId>
              </a:tblPr>
              <a:tblGrid>
                <a:gridCol w="1381940">
                  <a:extLst>
                    <a:ext uri="{9D8B030D-6E8A-4147-A177-3AD203B41FA5}">
                      <a16:colId xmlns:a16="http://schemas.microsoft.com/office/drawing/2014/main" xmlns="" val="20000"/>
                    </a:ext>
                  </a:extLst>
                </a:gridCol>
                <a:gridCol w="1381940">
                  <a:extLst>
                    <a:ext uri="{9D8B030D-6E8A-4147-A177-3AD203B41FA5}">
                      <a16:colId xmlns:a16="http://schemas.microsoft.com/office/drawing/2014/main" xmlns="" val="20001"/>
                    </a:ext>
                  </a:extLst>
                </a:gridCol>
                <a:gridCol w="1381940">
                  <a:extLst>
                    <a:ext uri="{9D8B030D-6E8A-4147-A177-3AD203B41FA5}">
                      <a16:colId xmlns:a16="http://schemas.microsoft.com/office/drawing/2014/main" xmlns="" val="20002"/>
                    </a:ext>
                  </a:extLst>
                </a:gridCol>
                <a:gridCol w="1877352">
                  <a:extLst>
                    <a:ext uri="{9D8B030D-6E8A-4147-A177-3AD203B41FA5}">
                      <a16:colId xmlns:a16="http://schemas.microsoft.com/office/drawing/2014/main" xmlns="" val="20003"/>
                    </a:ext>
                  </a:extLst>
                </a:gridCol>
                <a:gridCol w="1408014">
                  <a:extLst>
                    <a:ext uri="{9D8B030D-6E8A-4147-A177-3AD203B41FA5}">
                      <a16:colId xmlns:a16="http://schemas.microsoft.com/office/drawing/2014/main" xmlns="" val="20004"/>
                    </a:ext>
                  </a:extLst>
                </a:gridCol>
                <a:gridCol w="1408014">
                  <a:extLst>
                    <a:ext uri="{9D8B030D-6E8A-4147-A177-3AD203B41FA5}">
                      <a16:colId xmlns:a16="http://schemas.microsoft.com/office/drawing/2014/main" xmlns="" val="20005"/>
                    </a:ext>
                  </a:extLst>
                </a:gridCol>
              </a:tblGrid>
              <a:tr h="1524091">
                <a:tc>
                  <a:txBody>
                    <a:bodyPr/>
                    <a:lstStyle/>
                    <a:p>
                      <a:pPr marL="0" marR="0" indent="0" algn="l" defTabSz="914400" rtl="0" eaLnBrk="1" fontAlgn="auto" latinLnBrk="0" hangingPunct="1">
                        <a:lnSpc>
                          <a:spcPct val="150000"/>
                        </a:lnSpc>
                        <a:spcBef>
                          <a:spcPts val="0"/>
                        </a:spcBef>
                        <a:spcAft>
                          <a:spcPts val="1200"/>
                        </a:spcAft>
                        <a:buClrTx/>
                        <a:buSzTx/>
                        <a:buFontTx/>
                        <a:buNone/>
                        <a:tabLst/>
                        <a:defRPr/>
                      </a:pPr>
                      <a:r>
                        <a:rPr lang="zh-CN" altLang="en-US" sz="1600" dirty="0" smtClean="0">
                          <a:latin typeface="Times New Roman" panose="02020603050405020304" pitchFamily="18" charset="0"/>
                          <a:cs typeface="Times New Roman" panose="02020603050405020304" pitchFamily="18" charset="0"/>
                        </a:rPr>
                        <a:t>数据与医疗的融合</a:t>
                      </a:r>
                    </a:p>
                    <a:p>
                      <a:pPr>
                        <a:lnSpc>
                          <a:spcPct val="150000"/>
                        </a:lnSpc>
                        <a:spcAft>
                          <a:spcPts val="1200"/>
                        </a:spcAft>
                      </a:pPr>
                      <a:endParaRPr lang="zh-CN" altLang="en-US" sz="1600" dirty="0">
                        <a:latin typeface="Times New Roman" panose="02020603050405020304" pitchFamily="18" charset="0"/>
                        <a:cs typeface="Times New Roman" panose="02020603050405020304" pitchFamily="18" charset="0"/>
                      </a:endParaRPr>
                    </a:p>
                  </a:txBody>
                  <a:tcPr>
                    <a:solidFill>
                      <a:schemeClr val="accent1">
                        <a:lumMod val="75000"/>
                      </a:schemeClr>
                    </a:solidFill>
                  </a:tcPr>
                </a:tc>
                <a:tc>
                  <a:txBody>
                    <a:bodyPr/>
                    <a:lstStyle/>
                    <a:p>
                      <a:pPr marL="0" marR="0" indent="0" algn="l" defTabSz="914400" rtl="0" eaLnBrk="1" fontAlgn="auto" latinLnBrk="0" hangingPunct="1">
                        <a:lnSpc>
                          <a:spcPct val="150000"/>
                        </a:lnSpc>
                        <a:spcBef>
                          <a:spcPts val="0"/>
                        </a:spcBef>
                        <a:spcAft>
                          <a:spcPts val="1200"/>
                        </a:spcAft>
                        <a:buClrTx/>
                        <a:buSzTx/>
                        <a:buFontTx/>
                        <a:buNone/>
                        <a:tabLst/>
                        <a:defRPr/>
                      </a:pPr>
                      <a:r>
                        <a:rPr lang="zh-CN" altLang="en-US" sz="1600" dirty="0" smtClean="0">
                          <a:latin typeface="Times New Roman" panose="02020603050405020304" pitchFamily="18" charset="0"/>
                          <a:cs typeface="Times New Roman" panose="02020603050405020304" pitchFamily="18" charset="0"/>
                        </a:rPr>
                        <a:t>医疗服务的交付方式</a:t>
                      </a:r>
                      <a:endParaRPr lang="en-US" altLang="zh-CN" sz="1600" dirty="0" smtClean="0">
                        <a:latin typeface="Times New Roman" panose="02020603050405020304" pitchFamily="18" charset="0"/>
                        <a:cs typeface="Times New Roman" panose="02020603050405020304" pitchFamily="18" charset="0"/>
                      </a:endParaRPr>
                    </a:p>
                    <a:p>
                      <a:pPr marL="0" marR="0" indent="0" algn="l" defTabSz="914400" rtl="0" eaLnBrk="1" fontAlgn="auto" latinLnBrk="0" hangingPunct="1">
                        <a:lnSpc>
                          <a:spcPct val="150000"/>
                        </a:lnSpc>
                        <a:spcBef>
                          <a:spcPts val="0"/>
                        </a:spcBef>
                        <a:spcAft>
                          <a:spcPts val="1200"/>
                        </a:spcAft>
                        <a:buClrTx/>
                        <a:buSzTx/>
                        <a:buFontTx/>
                        <a:buNone/>
                        <a:tabLst/>
                        <a:defRPr/>
                      </a:pPr>
                      <a:r>
                        <a:rPr lang="zh-CN" altLang="en-US" sz="1600" dirty="0" smtClean="0">
                          <a:latin typeface="Times New Roman" panose="02020603050405020304" pitchFamily="18" charset="0"/>
                          <a:cs typeface="Times New Roman" panose="02020603050405020304" pitchFamily="18" charset="0"/>
                        </a:rPr>
                        <a:t>改变</a:t>
                      </a:r>
                    </a:p>
                  </a:txBody>
                  <a:tcPr>
                    <a:solidFill>
                      <a:schemeClr val="accent1">
                        <a:lumMod val="75000"/>
                      </a:schemeClr>
                    </a:solidFill>
                  </a:tcPr>
                </a:tc>
                <a:tc>
                  <a:txBody>
                    <a:bodyPr/>
                    <a:lstStyle/>
                    <a:p>
                      <a:pPr marL="0" marR="0" indent="0" algn="l" defTabSz="914400" rtl="0" eaLnBrk="1" fontAlgn="auto" latinLnBrk="0" hangingPunct="1">
                        <a:lnSpc>
                          <a:spcPct val="150000"/>
                        </a:lnSpc>
                        <a:spcBef>
                          <a:spcPts val="0"/>
                        </a:spcBef>
                        <a:spcAft>
                          <a:spcPts val="1200"/>
                        </a:spcAft>
                        <a:buClrTx/>
                        <a:buSzTx/>
                        <a:buFontTx/>
                        <a:buNone/>
                        <a:tabLst/>
                        <a:defRPr/>
                      </a:pPr>
                      <a:r>
                        <a:rPr lang="zh-CN" altLang="en-US" sz="1600" dirty="0" smtClean="0">
                          <a:latin typeface="Times New Roman" panose="02020603050405020304" pitchFamily="18" charset="0"/>
                          <a:cs typeface="Times New Roman" panose="02020603050405020304" pitchFamily="18" charset="0"/>
                        </a:rPr>
                        <a:t>诊疗、研发过程的巨大变革</a:t>
                      </a:r>
                    </a:p>
                  </a:txBody>
                  <a:tcPr>
                    <a:solidFill>
                      <a:schemeClr val="accent1">
                        <a:lumMod val="75000"/>
                      </a:schemeClr>
                    </a:solidFill>
                  </a:tcPr>
                </a:tc>
                <a:tc>
                  <a:txBody>
                    <a:bodyPr/>
                    <a:lstStyle/>
                    <a:p>
                      <a:pPr marL="0" marR="0" indent="0" algn="l" defTabSz="914400" rtl="0" eaLnBrk="1" fontAlgn="auto" latinLnBrk="0" hangingPunct="1">
                        <a:lnSpc>
                          <a:spcPct val="150000"/>
                        </a:lnSpc>
                        <a:spcBef>
                          <a:spcPts val="0"/>
                        </a:spcBef>
                        <a:spcAft>
                          <a:spcPts val="1200"/>
                        </a:spcAft>
                        <a:buClrTx/>
                        <a:buSzTx/>
                        <a:buFontTx/>
                        <a:buNone/>
                        <a:tabLst/>
                        <a:defRPr/>
                      </a:pPr>
                      <a:r>
                        <a:rPr lang="zh-CN" altLang="en-US" sz="1600" dirty="0" smtClean="0">
                          <a:latin typeface="Times New Roman" panose="02020603050405020304" pitchFamily="18" charset="0"/>
                          <a:cs typeface="Times New Roman" panose="02020603050405020304" pitchFamily="18" charset="0"/>
                        </a:rPr>
                        <a:t>移动网络、社交媒体改变产业链</a:t>
                      </a:r>
                    </a:p>
                  </a:txBody>
                  <a:tcPr>
                    <a:solidFill>
                      <a:schemeClr val="accent1">
                        <a:lumMod val="75000"/>
                      </a:schemeClr>
                    </a:solidFill>
                  </a:tcPr>
                </a:tc>
                <a:tc>
                  <a:txBody>
                    <a:bodyPr/>
                    <a:lstStyle/>
                    <a:p>
                      <a:pPr marL="0" marR="0" indent="0" algn="l" defTabSz="914400" rtl="0" eaLnBrk="1" fontAlgn="auto" latinLnBrk="0" hangingPunct="1">
                        <a:lnSpc>
                          <a:spcPct val="150000"/>
                        </a:lnSpc>
                        <a:spcBef>
                          <a:spcPts val="0"/>
                        </a:spcBef>
                        <a:spcAft>
                          <a:spcPts val="1200"/>
                        </a:spcAft>
                        <a:buClrTx/>
                        <a:buSzTx/>
                        <a:buFontTx/>
                        <a:buNone/>
                        <a:tabLst/>
                        <a:defRPr/>
                      </a:pPr>
                      <a:r>
                        <a:rPr lang="zh-CN" altLang="en-US" sz="1600" dirty="0" smtClean="0">
                          <a:latin typeface="Times New Roman" panose="02020603050405020304" pitchFamily="18" charset="0"/>
                          <a:cs typeface="Times New Roman" panose="02020603050405020304" pitchFamily="18" charset="0"/>
                        </a:rPr>
                        <a:t>基因技术助力精准医疗</a:t>
                      </a:r>
                    </a:p>
                    <a:p>
                      <a:pPr>
                        <a:lnSpc>
                          <a:spcPct val="150000"/>
                        </a:lnSpc>
                        <a:spcAft>
                          <a:spcPts val="1200"/>
                        </a:spcAft>
                      </a:pPr>
                      <a:endParaRPr lang="zh-CN" altLang="en-US" sz="1600" dirty="0">
                        <a:latin typeface="Times New Roman" panose="02020603050405020304" pitchFamily="18" charset="0"/>
                        <a:cs typeface="Times New Roman" panose="02020603050405020304" pitchFamily="18" charset="0"/>
                      </a:endParaRPr>
                    </a:p>
                  </a:txBody>
                  <a:tcPr>
                    <a:solidFill>
                      <a:schemeClr val="accent1">
                        <a:lumMod val="75000"/>
                      </a:schemeClr>
                    </a:solidFill>
                  </a:tcPr>
                </a:tc>
                <a:tc>
                  <a:txBody>
                    <a:bodyPr/>
                    <a:lstStyle/>
                    <a:p>
                      <a:pPr>
                        <a:lnSpc>
                          <a:spcPct val="150000"/>
                        </a:lnSpc>
                        <a:spcAft>
                          <a:spcPts val="1200"/>
                        </a:spcAft>
                      </a:pPr>
                      <a:r>
                        <a:rPr lang="zh-CN" altLang="en-US" sz="1600" dirty="0" smtClean="0">
                          <a:latin typeface="Times New Roman" panose="02020603050405020304" pitchFamily="18" charset="0"/>
                          <a:cs typeface="Times New Roman" panose="02020603050405020304" pitchFamily="18" charset="0"/>
                        </a:rPr>
                        <a:t>移动医疗是健康管理的重要手段</a:t>
                      </a:r>
                    </a:p>
                  </a:txBody>
                  <a:tcPr>
                    <a:solidFill>
                      <a:schemeClr val="accent1">
                        <a:lumMod val="75000"/>
                      </a:schemeClr>
                    </a:solidFill>
                  </a:tcPr>
                </a:tc>
                <a:extLst>
                  <a:ext uri="{0D108BD9-81ED-4DB2-BD59-A6C34878D82A}">
                    <a16:rowId xmlns:a16="http://schemas.microsoft.com/office/drawing/2014/main" xmlns="" val="10000"/>
                  </a:ext>
                </a:extLst>
              </a:tr>
              <a:tr h="3775589">
                <a:tc>
                  <a:txBody>
                    <a:bodyPr/>
                    <a:lstStyle/>
                    <a:p>
                      <a:pPr marL="285750" indent="-285750">
                        <a:lnSpc>
                          <a:spcPct val="150000"/>
                        </a:lnSpc>
                        <a:spcAft>
                          <a:spcPts val="1200"/>
                        </a:spcAft>
                        <a:buFont typeface="Arial" panose="020B0604020202020204" pitchFamily="34" charset="0"/>
                        <a:buChar char="•"/>
                      </a:pPr>
                      <a:r>
                        <a:rPr lang="zh-CN" altLang="en-US" sz="1200" b="0" dirty="0" smtClean="0">
                          <a:solidFill>
                            <a:schemeClr val="tx1"/>
                          </a:solidFill>
                          <a:latin typeface="Times New Roman" panose="02020603050405020304" pitchFamily="18" charset="0"/>
                          <a:cs typeface="Times New Roman" panose="02020603050405020304" pitchFamily="18" charset="0"/>
                        </a:rPr>
                        <a:t>传统“临床数据”数字化</a:t>
                      </a:r>
                      <a:endParaRPr lang="en-US" altLang="zh-CN" sz="1200" b="0" dirty="0" smtClean="0">
                        <a:solidFill>
                          <a:schemeClr val="tx1"/>
                        </a:solidFill>
                        <a:latin typeface="Times New Roman" panose="02020603050405020304" pitchFamily="18" charset="0"/>
                        <a:cs typeface="Times New Roman" panose="02020603050405020304" pitchFamily="18" charset="0"/>
                      </a:endParaRPr>
                    </a:p>
                    <a:p>
                      <a:pPr marL="285750" indent="-285750">
                        <a:lnSpc>
                          <a:spcPct val="150000"/>
                        </a:lnSpc>
                        <a:spcAft>
                          <a:spcPts val="1200"/>
                        </a:spcAft>
                        <a:buFont typeface="Arial" panose="020B0604020202020204" pitchFamily="34" charset="0"/>
                        <a:buChar char="•"/>
                      </a:pPr>
                      <a:r>
                        <a:rPr lang="zh-CN" altLang="en-US" sz="1200" b="0" dirty="0" smtClean="0">
                          <a:solidFill>
                            <a:schemeClr val="tx1"/>
                          </a:solidFill>
                          <a:latin typeface="Times New Roman" panose="02020603050405020304" pitchFamily="18" charset="0"/>
                          <a:cs typeface="Times New Roman" panose="02020603050405020304" pitchFamily="18" charset="0"/>
                        </a:rPr>
                        <a:t>新兴数据融入：可穿戴设备、社交网络、搜索数据</a:t>
                      </a:r>
                    </a:p>
                    <a:p>
                      <a:pPr>
                        <a:lnSpc>
                          <a:spcPct val="150000"/>
                        </a:lnSpc>
                        <a:spcAft>
                          <a:spcPts val="1200"/>
                        </a:spcAft>
                      </a:pPr>
                      <a:endParaRPr lang="zh-CN" altLang="en-US" sz="1200" dirty="0">
                        <a:latin typeface="Times New Roman" panose="02020603050405020304" pitchFamily="18" charset="0"/>
                        <a:cs typeface="Times New Roman" panose="02020603050405020304" pitchFamily="18" charset="0"/>
                      </a:endParaRPr>
                    </a:p>
                  </a:txBody>
                  <a:tcPr/>
                </a:tc>
                <a:tc>
                  <a:txBody>
                    <a:bodyPr/>
                    <a:lstStyle/>
                    <a:p>
                      <a:pPr marL="285750" indent="-285750">
                        <a:lnSpc>
                          <a:spcPct val="150000"/>
                        </a:lnSpc>
                        <a:spcAft>
                          <a:spcPts val="1200"/>
                        </a:spcAft>
                        <a:buFont typeface="Arial" panose="020B0604020202020204" pitchFamily="34" charset="0"/>
                        <a:buChar char="•"/>
                      </a:pPr>
                      <a:r>
                        <a:rPr lang="zh-CN" altLang="en-US" sz="1200" dirty="0" smtClean="0">
                          <a:latin typeface="Times New Roman" panose="02020603050405020304" pitchFamily="18" charset="0"/>
                          <a:cs typeface="Times New Roman" panose="02020603050405020304" pitchFamily="18" charset="0"/>
                        </a:rPr>
                        <a:t>医疗</a:t>
                      </a:r>
                      <a:r>
                        <a:rPr lang="en-US" altLang="zh-CN" sz="1200" dirty="0" smtClean="0">
                          <a:latin typeface="Times New Roman" panose="02020603050405020304" pitchFamily="18" charset="0"/>
                          <a:cs typeface="Times New Roman" panose="02020603050405020304" pitchFamily="18" charset="0"/>
                        </a:rPr>
                        <a:t>-&gt;</a:t>
                      </a:r>
                      <a:r>
                        <a:rPr lang="zh-CN" altLang="en-US" sz="1200" dirty="0" smtClean="0">
                          <a:latin typeface="Times New Roman" panose="02020603050405020304" pitchFamily="18" charset="0"/>
                          <a:cs typeface="Times New Roman" panose="02020603050405020304" pitchFamily="18" charset="0"/>
                        </a:rPr>
                        <a:t>健康</a:t>
                      </a:r>
                    </a:p>
                    <a:p>
                      <a:pPr marL="285750" indent="-285750">
                        <a:lnSpc>
                          <a:spcPct val="150000"/>
                        </a:lnSpc>
                        <a:spcAft>
                          <a:spcPts val="1200"/>
                        </a:spcAft>
                        <a:buFont typeface="Arial" panose="020B0604020202020204" pitchFamily="34" charset="0"/>
                        <a:buChar char="•"/>
                      </a:pPr>
                      <a:r>
                        <a:rPr lang="zh-CN" altLang="en-US" sz="1200" dirty="0" smtClean="0">
                          <a:latin typeface="Times New Roman" panose="02020603050405020304" pitchFamily="18" charset="0"/>
                          <a:cs typeface="Times New Roman" panose="02020603050405020304" pitchFamily="18" charset="0"/>
                        </a:rPr>
                        <a:t>治疗</a:t>
                      </a:r>
                      <a:r>
                        <a:rPr lang="en-US" altLang="zh-CN" sz="1200" dirty="0" smtClean="0">
                          <a:latin typeface="Times New Roman" panose="02020603050405020304" pitchFamily="18" charset="0"/>
                          <a:cs typeface="Times New Roman" panose="02020603050405020304" pitchFamily="18" charset="0"/>
                        </a:rPr>
                        <a:t>-&gt;</a:t>
                      </a:r>
                      <a:r>
                        <a:rPr lang="zh-CN" altLang="en-US" sz="1200" dirty="0" smtClean="0">
                          <a:latin typeface="Times New Roman" panose="02020603050405020304" pitchFamily="18" charset="0"/>
                          <a:cs typeface="Times New Roman" panose="02020603050405020304" pitchFamily="18" charset="0"/>
                        </a:rPr>
                        <a:t>预防</a:t>
                      </a:r>
                    </a:p>
                    <a:p>
                      <a:pPr marL="285750" indent="-285750">
                        <a:lnSpc>
                          <a:spcPct val="150000"/>
                        </a:lnSpc>
                        <a:spcAft>
                          <a:spcPts val="1200"/>
                        </a:spcAft>
                        <a:buFont typeface="Arial" panose="020B0604020202020204" pitchFamily="34" charset="0"/>
                        <a:buChar char="•"/>
                      </a:pPr>
                      <a:r>
                        <a:rPr lang="zh-CN" altLang="en-US" sz="1200" dirty="0" smtClean="0">
                          <a:latin typeface="Times New Roman" panose="02020603050405020304" pitchFamily="18" charset="0"/>
                          <a:cs typeface="Times New Roman" panose="02020603050405020304" pitchFamily="18" charset="0"/>
                        </a:rPr>
                        <a:t>医院在医疗服务交付中的中心地位大大削弱</a:t>
                      </a:r>
                    </a:p>
                  </a:txBody>
                  <a:tcPr/>
                </a:tc>
                <a:tc>
                  <a:txBody>
                    <a:bodyPr/>
                    <a:lstStyle/>
                    <a:p>
                      <a:pPr marL="285750" indent="-285750">
                        <a:lnSpc>
                          <a:spcPct val="150000"/>
                        </a:lnSpc>
                        <a:spcAft>
                          <a:spcPts val="1200"/>
                        </a:spcAft>
                        <a:buFont typeface="Arial" panose="020B0604020202020204" pitchFamily="34" charset="0"/>
                        <a:buChar char="•"/>
                      </a:pPr>
                      <a:r>
                        <a:rPr lang="zh-CN" altLang="en-US" sz="1200" dirty="0" smtClean="0">
                          <a:latin typeface="Times New Roman" panose="02020603050405020304" pitchFamily="18" charset="0"/>
                          <a:cs typeface="Times New Roman" panose="02020603050405020304" pitchFamily="18" charset="0"/>
                        </a:rPr>
                        <a:t>远程医疗</a:t>
                      </a:r>
                    </a:p>
                    <a:p>
                      <a:pPr marL="285750" indent="-285750">
                        <a:lnSpc>
                          <a:spcPct val="150000"/>
                        </a:lnSpc>
                        <a:spcAft>
                          <a:spcPts val="1200"/>
                        </a:spcAft>
                        <a:buFont typeface="Arial" panose="020B0604020202020204" pitchFamily="34" charset="0"/>
                        <a:buChar char="•"/>
                      </a:pPr>
                      <a:r>
                        <a:rPr lang="zh-CN" altLang="en-US" sz="1200" dirty="0" smtClean="0">
                          <a:latin typeface="Times New Roman" panose="02020603050405020304" pitchFamily="18" charset="0"/>
                          <a:cs typeface="Times New Roman" panose="02020603050405020304" pitchFamily="18" charset="0"/>
                        </a:rPr>
                        <a:t>移动医疗</a:t>
                      </a:r>
                    </a:p>
                    <a:p>
                      <a:pPr marL="285750" indent="-285750">
                        <a:lnSpc>
                          <a:spcPct val="150000"/>
                        </a:lnSpc>
                        <a:spcAft>
                          <a:spcPts val="1200"/>
                        </a:spcAft>
                        <a:buFont typeface="Arial" panose="020B0604020202020204" pitchFamily="34" charset="0"/>
                        <a:buChar char="•"/>
                      </a:pPr>
                      <a:r>
                        <a:rPr lang="zh-CN" altLang="en-US" sz="1200" dirty="0" smtClean="0">
                          <a:latin typeface="Times New Roman" panose="02020603050405020304" pitchFamily="18" charset="0"/>
                          <a:cs typeface="Times New Roman" panose="02020603050405020304" pitchFamily="18" charset="0"/>
                        </a:rPr>
                        <a:t>医疗</a:t>
                      </a:r>
                      <a:r>
                        <a:rPr lang="en-US" altLang="zh-CN" sz="1200" dirty="0" smtClean="0">
                          <a:latin typeface="Times New Roman" panose="02020603050405020304" pitchFamily="18" charset="0"/>
                          <a:cs typeface="Times New Roman" panose="02020603050405020304" pitchFamily="18" charset="0"/>
                        </a:rPr>
                        <a:t>BI</a:t>
                      </a:r>
                      <a:r>
                        <a:rPr lang="zh-CN" altLang="en-US" sz="1200" dirty="0" smtClean="0">
                          <a:latin typeface="Times New Roman" panose="02020603050405020304" pitchFamily="18" charset="0"/>
                          <a:cs typeface="Times New Roman" panose="02020603050405020304" pitchFamily="18" charset="0"/>
                        </a:rPr>
                        <a:t>技术</a:t>
                      </a:r>
                    </a:p>
                    <a:p>
                      <a:pPr marL="285750" indent="-285750">
                        <a:lnSpc>
                          <a:spcPct val="150000"/>
                        </a:lnSpc>
                        <a:spcAft>
                          <a:spcPts val="1200"/>
                        </a:spcAft>
                        <a:buFont typeface="Arial" panose="020B0604020202020204" pitchFamily="34" charset="0"/>
                        <a:buChar char="•"/>
                      </a:pPr>
                      <a:r>
                        <a:rPr lang="zh-CN" altLang="en-US" sz="1200" dirty="0" smtClean="0">
                          <a:latin typeface="Times New Roman" panose="02020603050405020304" pitchFamily="18" charset="0"/>
                          <a:cs typeface="Times New Roman" panose="02020603050405020304" pitchFamily="18" charset="0"/>
                        </a:rPr>
                        <a:t>疾病模式分析</a:t>
                      </a:r>
                    </a:p>
                    <a:p>
                      <a:pPr marL="285750" indent="-285750">
                        <a:lnSpc>
                          <a:spcPct val="150000"/>
                        </a:lnSpc>
                        <a:spcAft>
                          <a:spcPts val="1200"/>
                        </a:spcAft>
                        <a:buFont typeface="Arial" panose="020B0604020202020204" pitchFamily="34" charset="0"/>
                        <a:buChar char="•"/>
                      </a:pPr>
                      <a:r>
                        <a:rPr lang="zh-CN" altLang="en-US" sz="1200" dirty="0" smtClean="0">
                          <a:latin typeface="Times New Roman" panose="02020603050405020304" pitchFamily="18" charset="0"/>
                          <a:cs typeface="Times New Roman" panose="02020603050405020304" pitchFamily="18" charset="0"/>
                        </a:rPr>
                        <a:t>药品副作用发现</a:t>
                      </a:r>
                    </a:p>
                    <a:p>
                      <a:pPr marL="285750" indent="-285750">
                        <a:lnSpc>
                          <a:spcPct val="150000"/>
                        </a:lnSpc>
                        <a:spcAft>
                          <a:spcPts val="1200"/>
                        </a:spcAft>
                        <a:buFont typeface="Arial" panose="020B0604020202020204" pitchFamily="34" charset="0"/>
                        <a:buChar char="•"/>
                      </a:pPr>
                      <a:r>
                        <a:rPr lang="zh-CN" altLang="en-US" sz="1200" dirty="0" smtClean="0">
                          <a:latin typeface="Times New Roman" panose="02020603050405020304" pitchFamily="18" charset="0"/>
                          <a:cs typeface="Times New Roman" panose="02020603050405020304" pitchFamily="18" charset="0"/>
                        </a:rPr>
                        <a:t>药品交叉作用</a:t>
                      </a:r>
                    </a:p>
                  </a:txBody>
                  <a:tcPr/>
                </a:tc>
                <a:tc>
                  <a:txBody>
                    <a:bodyPr/>
                    <a:lstStyle/>
                    <a:p>
                      <a:pPr marL="285750" indent="-285750">
                        <a:lnSpc>
                          <a:spcPct val="150000"/>
                        </a:lnSpc>
                        <a:spcAft>
                          <a:spcPts val="1200"/>
                        </a:spcAft>
                        <a:buFont typeface="Arial" panose="020B0604020202020204" pitchFamily="34" charset="0"/>
                        <a:buChar char="•"/>
                      </a:pPr>
                      <a:r>
                        <a:rPr lang="zh-CN" altLang="en-US" sz="1200" dirty="0" smtClean="0">
                          <a:latin typeface="Times New Roman" panose="02020603050405020304" pitchFamily="18" charset="0"/>
                          <a:cs typeface="Times New Roman" panose="02020603050405020304" pitchFamily="18" charset="0"/>
                        </a:rPr>
                        <a:t>个人相对于机构的地位加强</a:t>
                      </a:r>
                    </a:p>
                    <a:p>
                      <a:pPr marL="285750" indent="-285750">
                        <a:lnSpc>
                          <a:spcPct val="150000"/>
                        </a:lnSpc>
                        <a:spcAft>
                          <a:spcPts val="1200"/>
                        </a:spcAft>
                        <a:buFont typeface="Arial" panose="020B0604020202020204" pitchFamily="34" charset="0"/>
                        <a:buChar char="•"/>
                      </a:pPr>
                      <a:r>
                        <a:rPr lang="zh-CN" altLang="en-US" sz="1200" dirty="0" smtClean="0">
                          <a:latin typeface="Times New Roman" panose="02020603050405020304" pitchFamily="18" charset="0"/>
                          <a:cs typeface="Times New Roman" panose="02020603050405020304" pitchFamily="18" charset="0"/>
                        </a:rPr>
                        <a:t>病人相对于医生的地位加强</a:t>
                      </a:r>
                    </a:p>
                    <a:p>
                      <a:pPr marL="285750" indent="-285750">
                        <a:lnSpc>
                          <a:spcPct val="150000"/>
                        </a:lnSpc>
                        <a:spcAft>
                          <a:spcPts val="1200"/>
                        </a:spcAft>
                        <a:buFont typeface="Arial" panose="020B0604020202020204" pitchFamily="34" charset="0"/>
                        <a:buChar char="•"/>
                      </a:pPr>
                      <a:r>
                        <a:rPr lang="zh-CN" altLang="en-US" sz="1200" dirty="0" smtClean="0">
                          <a:latin typeface="Times New Roman" panose="02020603050405020304" pitchFamily="18" charset="0"/>
                          <a:cs typeface="Times New Roman" panose="02020603050405020304" pitchFamily="18" charset="0"/>
                        </a:rPr>
                        <a:t>典型应用</a:t>
                      </a:r>
                      <a:r>
                        <a:rPr lang="en-US" altLang="zh-CN" sz="1200" dirty="0" smtClean="0">
                          <a:latin typeface="Times New Roman" panose="02020603050405020304" pitchFamily="18" charset="0"/>
                          <a:cs typeface="Times New Roman" panose="02020603050405020304" pitchFamily="18" charset="0"/>
                        </a:rPr>
                        <a:t>:</a:t>
                      </a:r>
                    </a:p>
                    <a:p>
                      <a:pPr marL="742950" lvl="1" indent="-285750">
                        <a:lnSpc>
                          <a:spcPct val="150000"/>
                        </a:lnSpc>
                        <a:spcAft>
                          <a:spcPts val="1200"/>
                        </a:spcAft>
                        <a:buFont typeface="Arial" panose="020B0604020202020204" pitchFamily="34" charset="0"/>
                        <a:buChar char="•"/>
                      </a:pPr>
                      <a:r>
                        <a:rPr lang="zh-CN" altLang="en-US" sz="1200" dirty="0" smtClean="0">
                          <a:latin typeface="Times New Roman" panose="02020603050405020304" pitchFamily="18" charset="0"/>
                          <a:cs typeface="Times New Roman" panose="02020603050405020304" pitchFamily="18" charset="0"/>
                        </a:rPr>
                        <a:t>移动问诊平台</a:t>
                      </a:r>
                      <a:endParaRPr lang="en-US" altLang="zh-CN" sz="1200" dirty="0" smtClean="0">
                        <a:latin typeface="Times New Roman" panose="02020603050405020304" pitchFamily="18" charset="0"/>
                        <a:cs typeface="Times New Roman" panose="02020603050405020304" pitchFamily="18" charset="0"/>
                      </a:endParaRPr>
                    </a:p>
                    <a:p>
                      <a:pPr marL="742950" lvl="1" indent="-285750">
                        <a:lnSpc>
                          <a:spcPct val="150000"/>
                        </a:lnSpc>
                        <a:spcAft>
                          <a:spcPts val="1200"/>
                        </a:spcAft>
                        <a:buFont typeface="Arial" panose="020B0604020202020204" pitchFamily="34" charset="0"/>
                        <a:buChar char="•"/>
                      </a:pPr>
                      <a:r>
                        <a:rPr lang="zh-CN" altLang="en-US" sz="1200" dirty="0" smtClean="0">
                          <a:latin typeface="Times New Roman" panose="02020603050405020304" pitchFamily="18" charset="0"/>
                          <a:cs typeface="Times New Roman" panose="02020603050405020304" pitchFamily="18" charset="0"/>
                        </a:rPr>
                        <a:t>专业医药社交平台</a:t>
                      </a:r>
                    </a:p>
                  </a:txBody>
                  <a:tcPr/>
                </a:tc>
                <a:tc>
                  <a:txBody>
                    <a:bodyPr/>
                    <a:lstStyle/>
                    <a:p>
                      <a:pPr marL="285750" indent="-285750">
                        <a:lnSpc>
                          <a:spcPct val="150000"/>
                        </a:lnSpc>
                        <a:spcAft>
                          <a:spcPts val="1200"/>
                        </a:spcAft>
                        <a:buFont typeface="Arial" panose="020B0604020202020204" pitchFamily="34" charset="0"/>
                        <a:buChar char="•"/>
                      </a:pPr>
                      <a:r>
                        <a:rPr lang="zh-CN" altLang="en-US" sz="1200" dirty="0" smtClean="0">
                          <a:latin typeface="Times New Roman" panose="02020603050405020304" pitchFamily="18" charset="0"/>
                          <a:cs typeface="Times New Roman" panose="02020603050405020304" pitchFamily="18" charset="0"/>
                        </a:rPr>
                        <a:t>奥巴马：人类基因组，引领一个新的医学时代</a:t>
                      </a:r>
                    </a:p>
                    <a:p>
                      <a:pPr marL="285750" indent="-285750">
                        <a:lnSpc>
                          <a:spcPct val="150000"/>
                        </a:lnSpc>
                        <a:spcAft>
                          <a:spcPts val="1200"/>
                        </a:spcAft>
                        <a:buFont typeface="Arial" panose="020B0604020202020204" pitchFamily="34" charset="0"/>
                        <a:buChar char="•"/>
                      </a:pPr>
                      <a:r>
                        <a:rPr lang="zh-CN" altLang="en-US" sz="1200" dirty="0" smtClean="0">
                          <a:latin typeface="Times New Roman" panose="02020603050405020304" pitchFamily="18" charset="0"/>
                          <a:cs typeface="Times New Roman" panose="02020603050405020304" pitchFamily="18" charset="0"/>
                        </a:rPr>
                        <a:t>科技部提出了中国精准医疗计划。将投入</a:t>
                      </a:r>
                      <a:r>
                        <a:rPr lang="en-US" altLang="zh-CN" sz="1200" dirty="0" smtClean="0">
                          <a:latin typeface="Times New Roman" panose="02020603050405020304" pitchFamily="18" charset="0"/>
                          <a:cs typeface="Times New Roman" panose="02020603050405020304" pitchFamily="18" charset="0"/>
                        </a:rPr>
                        <a:t>600</a:t>
                      </a:r>
                      <a:r>
                        <a:rPr lang="zh-CN" altLang="en-US" sz="1200" dirty="0" smtClean="0">
                          <a:latin typeface="Times New Roman" panose="02020603050405020304" pitchFamily="18" charset="0"/>
                          <a:cs typeface="Times New Roman" panose="02020603050405020304" pitchFamily="18" charset="0"/>
                        </a:rPr>
                        <a:t>亿元</a:t>
                      </a:r>
                    </a:p>
                    <a:p>
                      <a:pPr marL="285750" indent="-285750">
                        <a:lnSpc>
                          <a:spcPct val="150000"/>
                        </a:lnSpc>
                        <a:spcAft>
                          <a:spcPts val="1200"/>
                        </a:spcAft>
                        <a:buFont typeface="Arial" panose="020B0604020202020204" pitchFamily="34" charset="0"/>
                        <a:buChar char="•"/>
                      </a:pPr>
                      <a:endParaRPr lang="zh-CN" altLang="en-US" sz="1200" dirty="0">
                        <a:latin typeface="Times New Roman" panose="02020603050405020304" pitchFamily="18" charset="0"/>
                        <a:cs typeface="Times New Roman" panose="02020603050405020304" pitchFamily="18" charset="0"/>
                      </a:endParaRPr>
                    </a:p>
                  </a:txBody>
                  <a:tcPr/>
                </a:tc>
                <a:tc>
                  <a:txBody>
                    <a:bodyPr/>
                    <a:lstStyle/>
                    <a:p>
                      <a:pPr marL="285750" indent="-285750">
                        <a:lnSpc>
                          <a:spcPct val="150000"/>
                        </a:lnSpc>
                        <a:spcAft>
                          <a:spcPts val="1200"/>
                        </a:spcAft>
                        <a:buFont typeface="Arial" panose="020B0604020202020204" pitchFamily="34" charset="0"/>
                        <a:buChar char="•"/>
                      </a:pPr>
                      <a:r>
                        <a:rPr lang="zh-CN" altLang="en-US" sz="1200" dirty="0" smtClean="0">
                          <a:latin typeface="Times New Roman" panose="02020603050405020304" pitchFamily="18" charset="0"/>
                          <a:cs typeface="Times New Roman" panose="02020603050405020304" pitchFamily="18" charset="0"/>
                        </a:rPr>
                        <a:t>连续数据采集</a:t>
                      </a:r>
                    </a:p>
                    <a:p>
                      <a:pPr marL="285750" indent="-285750">
                        <a:lnSpc>
                          <a:spcPct val="150000"/>
                        </a:lnSpc>
                        <a:spcAft>
                          <a:spcPts val="1200"/>
                        </a:spcAft>
                        <a:buFont typeface="Arial" panose="020B0604020202020204" pitchFamily="34" charset="0"/>
                        <a:buChar char="•"/>
                      </a:pPr>
                      <a:r>
                        <a:rPr lang="zh-CN" altLang="en-US" sz="1200" dirty="0" smtClean="0">
                          <a:latin typeface="Times New Roman" panose="02020603050405020304" pitchFamily="18" charset="0"/>
                          <a:cs typeface="Times New Roman" panose="02020603050405020304" pitchFamily="18" charset="0"/>
                        </a:rPr>
                        <a:t>全面健康管理</a:t>
                      </a:r>
                    </a:p>
                    <a:p>
                      <a:pPr marL="285750" indent="-285750">
                        <a:lnSpc>
                          <a:spcPct val="150000"/>
                        </a:lnSpc>
                        <a:spcAft>
                          <a:spcPts val="1200"/>
                        </a:spcAft>
                        <a:buFont typeface="Arial" panose="020B0604020202020204" pitchFamily="34" charset="0"/>
                        <a:buChar char="•"/>
                      </a:pPr>
                      <a:r>
                        <a:rPr lang="zh-CN" altLang="en-US" sz="1200" dirty="0" smtClean="0">
                          <a:latin typeface="Times New Roman" panose="02020603050405020304" pitchFamily="18" charset="0"/>
                          <a:cs typeface="Times New Roman" panose="02020603050405020304" pitchFamily="18" charset="0"/>
                        </a:rPr>
                        <a:t>面向特定消费人群</a:t>
                      </a:r>
                    </a:p>
                    <a:p>
                      <a:pPr marL="285750" indent="-285750">
                        <a:lnSpc>
                          <a:spcPct val="150000"/>
                        </a:lnSpc>
                        <a:spcAft>
                          <a:spcPts val="1200"/>
                        </a:spcAft>
                        <a:buFont typeface="Arial" panose="020B0604020202020204" pitchFamily="34" charset="0"/>
                        <a:buChar char="•"/>
                      </a:pPr>
                      <a:endParaRPr lang="zh-CN"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12631170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539750" y="203624"/>
            <a:ext cx="6480175" cy="620688"/>
          </a:xfrm>
          <a:prstGeom prst="rect">
            <a:avLst/>
          </a:prstGeom>
        </p:spPr>
        <p:txBody>
          <a:bodyPr/>
          <a:lstStyle/>
          <a:p>
            <a:pPr marL="0" indent="0">
              <a:buNone/>
            </a:pPr>
            <a:r>
              <a:rPr lang="zh-CN" altLang="en-US" dirty="0" smtClean="0">
                <a:latin typeface="微软雅黑" panose="020B0503020204020204" pitchFamily="34" charset="-122"/>
                <a:ea typeface="微软雅黑" panose="020B0503020204020204" pitchFamily="34" charset="-122"/>
              </a:rPr>
              <a:t>大数据与交通</a:t>
            </a:r>
            <a:endParaRPr lang="zh-CN" altLang="en-US" dirty="0">
              <a:latin typeface="微软雅黑" panose="020B0503020204020204" pitchFamily="34" charset="-122"/>
              <a:ea typeface="微软雅黑" panose="020B0503020204020204" pitchFamily="34" charset="-122"/>
            </a:endParaRPr>
          </a:p>
        </p:txBody>
      </p:sp>
      <p:sp>
        <p:nvSpPr>
          <p:cNvPr id="10" name="内容占位符 3"/>
          <p:cNvSpPr>
            <a:spLocks noGrp="1"/>
          </p:cNvSpPr>
          <p:nvPr>
            <p:ph sz="quarter" idx="4294967295"/>
          </p:nvPr>
        </p:nvSpPr>
        <p:spPr>
          <a:xfrm>
            <a:off x="228600" y="1143000"/>
            <a:ext cx="8763000" cy="5256584"/>
          </a:xfrm>
          <a:prstGeom prst="rect">
            <a:avLst/>
          </a:prstGeom>
        </p:spPr>
        <p:txBody>
          <a:bodyPr>
            <a:normAutofit fontScale="55000" lnSpcReduction="20000"/>
          </a:bodyPr>
          <a:lstStyle/>
          <a:p>
            <a:pPr>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智能交通（</a:t>
            </a:r>
            <a:r>
              <a:rPr lang="en-US" altLang="zh-CN" dirty="0">
                <a:latin typeface="微软雅黑" panose="020B0503020204020204" pitchFamily="34" charset="-122"/>
                <a:ea typeface="微软雅黑" panose="020B0503020204020204" pitchFamily="34" charset="-122"/>
                <a:cs typeface="Times New Roman" panose="02020603050405020304" pitchFamily="18" charset="0"/>
              </a:rPr>
              <a:t>Intelligent Transportation</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a:t>
            </a:r>
          </a:p>
          <a:p>
            <a:pPr>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交通数据收集</a:t>
            </a:r>
          </a:p>
          <a:p>
            <a:pPr lvl="1">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一卡通、公共交通购票信息</a:t>
            </a:r>
          </a:p>
          <a:p>
            <a:pPr lvl="1">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运输运营车辆监控</a:t>
            </a:r>
          </a:p>
          <a:p>
            <a:pPr lvl="1">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车联网</a:t>
            </a:r>
          </a:p>
          <a:p>
            <a:pPr lvl="1">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路网监控</a:t>
            </a:r>
          </a:p>
          <a:p>
            <a:pPr lvl="1">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地图，导航</a:t>
            </a:r>
            <a:r>
              <a:rPr lang="en-US" altLang="zh-CN" dirty="0">
                <a:latin typeface="微软雅黑" panose="020B0503020204020204" pitchFamily="34" charset="-122"/>
                <a:ea typeface="微软雅黑" panose="020B0503020204020204" pitchFamily="34" charset="-122"/>
                <a:cs typeface="Times New Roman" panose="02020603050405020304" pitchFamily="18" charset="0"/>
              </a:rPr>
              <a:t>APP</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请求数据</a:t>
            </a:r>
          </a:p>
          <a:p>
            <a:pPr lvl="1">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物流信息平台</a:t>
            </a:r>
          </a:p>
          <a:p>
            <a:pPr>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应用</a:t>
            </a:r>
          </a:p>
          <a:p>
            <a:pPr lvl="1">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智能公交</a:t>
            </a:r>
          </a:p>
          <a:p>
            <a:pPr lvl="1">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辅助交通规划</a:t>
            </a:r>
          </a:p>
          <a:p>
            <a:pPr lvl="1">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对驾驶员评估</a:t>
            </a:r>
          </a:p>
          <a:p>
            <a:pPr lvl="1">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预测群体出行行为</a:t>
            </a:r>
          </a:p>
          <a:p>
            <a:pPr lvl="1">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交通违规管理</a:t>
            </a:r>
          </a:p>
        </p:txBody>
      </p:sp>
      <p:pic>
        <p:nvPicPr>
          <p:cNvPr id="11" name="图片 10"/>
          <p:cNvPicPr>
            <a:picLocks noChangeAspect="1"/>
          </p:cNvPicPr>
          <p:nvPr/>
        </p:nvPicPr>
        <p:blipFill>
          <a:blip r:embed="rId2"/>
          <a:stretch>
            <a:fillRect/>
          </a:stretch>
        </p:blipFill>
        <p:spPr>
          <a:xfrm>
            <a:off x="4171586" y="1196752"/>
            <a:ext cx="4972414" cy="4686044"/>
          </a:xfrm>
          <a:prstGeom prst="rect">
            <a:avLst/>
          </a:prstGeom>
        </p:spPr>
      </p:pic>
      <p:pic>
        <p:nvPicPr>
          <p:cNvPr id="12" name="图片 11"/>
          <p:cNvPicPr>
            <a:picLocks noChangeAspect="1"/>
          </p:cNvPicPr>
          <p:nvPr/>
        </p:nvPicPr>
        <p:blipFill>
          <a:blip r:embed="rId3"/>
          <a:stretch>
            <a:fillRect/>
          </a:stretch>
        </p:blipFill>
        <p:spPr>
          <a:xfrm>
            <a:off x="3398837" y="2033057"/>
            <a:ext cx="5451475" cy="3008523"/>
          </a:xfrm>
          <a:prstGeom prst="rect">
            <a:avLst/>
          </a:prstGeom>
        </p:spPr>
      </p:pic>
      <p:pic>
        <p:nvPicPr>
          <p:cNvPr id="13" name="图片 12"/>
          <p:cNvPicPr>
            <a:picLocks noChangeAspect="1"/>
          </p:cNvPicPr>
          <p:nvPr/>
        </p:nvPicPr>
        <p:blipFill>
          <a:blip r:embed="rId4"/>
          <a:stretch>
            <a:fillRect/>
          </a:stretch>
        </p:blipFill>
        <p:spPr>
          <a:xfrm>
            <a:off x="1797050" y="2229636"/>
            <a:ext cx="7219950" cy="2819400"/>
          </a:xfrm>
          <a:prstGeom prst="rect">
            <a:avLst/>
          </a:prstGeom>
        </p:spPr>
      </p:pic>
      <p:pic>
        <p:nvPicPr>
          <p:cNvPr id="14" name="图片 13"/>
          <p:cNvPicPr>
            <a:picLocks noChangeAspect="1"/>
          </p:cNvPicPr>
          <p:nvPr/>
        </p:nvPicPr>
        <p:blipFill>
          <a:blip r:embed="rId5"/>
          <a:stretch>
            <a:fillRect/>
          </a:stretch>
        </p:blipFill>
        <p:spPr>
          <a:xfrm>
            <a:off x="2555875" y="2288094"/>
            <a:ext cx="6448425" cy="3286125"/>
          </a:xfrm>
          <a:prstGeom prst="rect">
            <a:avLst/>
          </a:prstGeom>
        </p:spPr>
      </p:pic>
      <p:sp>
        <p:nvSpPr>
          <p:cNvPr id="15" name="文本框 14"/>
          <p:cNvSpPr txBox="1"/>
          <p:nvPr/>
        </p:nvSpPr>
        <p:spPr>
          <a:xfrm>
            <a:off x="3398837" y="6050712"/>
            <a:ext cx="5451475" cy="276999"/>
          </a:xfrm>
          <a:prstGeom prst="rect">
            <a:avLst/>
          </a:prstGeom>
          <a:noFill/>
        </p:spPr>
        <p:txBody>
          <a:bodyPr wrap="square" rtlCol="0">
            <a:spAutoFit/>
          </a:bodyPr>
          <a:lstStyle/>
          <a:p>
            <a:r>
              <a:rPr lang="zh-CN" altLang="en-US" sz="1200" dirty="0" smtClean="0">
                <a:latin typeface="微软雅黑" panose="020B0503020204020204" pitchFamily="34" charset="-122"/>
                <a:ea typeface="微软雅黑" panose="020B0503020204020204" pitchFamily="34" charset="-122"/>
                <a:cs typeface="Times New Roman" panose="02020603050405020304" pitchFamily="18" charset="0"/>
              </a:rPr>
              <a:t>来源</a:t>
            </a:r>
            <a:r>
              <a:rPr lang="en-US" altLang="zh-CN" sz="1200" dirty="0" smtClean="0">
                <a:latin typeface="微软雅黑" panose="020B0503020204020204" pitchFamily="34" charset="-122"/>
                <a:ea typeface="微软雅黑" panose="020B0503020204020204" pitchFamily="34" charset="-122"/>
                <a:cs typeface="Times New Roman" panose="02020603050405020304" pitchFamily="18" charset="0"/>
              </a:rPr>
              <a:t>: Transport </a:t>
            </a:r>
            <a:r>
              <a:rPr lang="en-US" altLang="zh-CN" sz="1200" dirty="0">
                <a:latin typeface="微软雅黑" panose="020B0503020204020204" pitchFamily="34" charset="-122"/>
                <a:ea typeface="微软雅黑" panose="020B0503020204020204" pitchFamily="34" charset="-122"/>
                <a:cs typeface="Times New Roman" panose="02020603050405020304" pitchFamily="18" charset="0"/>
              </a:rPr>
              <a:t>Systems </a:t>
            </a:r>
            <a:r>
              <a:rPr lang="en-US" altLang="zh-CN" sz="1200" dirty="0" smtClean="0">
                <a:latin typeface="微软雅黑" panose="020B0503020204020204" pitchFamily="34" charset="-122"/>
                <a:ea typeface="微软雅黑" panose="020B0503020204020204" pitchFamily="34" charset="-122"/>
                <a:cs typeface="Times New Roman" panose="02020603050405020304" pitchFamily="18" charset="0"/>
              </a:rPr>
              <a:t>Catapult,2015, 《The </a:t>
            </a:r>
            <a:r>
              <a:rPr lang="en-US" altLang="zh-CN" sz="1200" dirty="0">
                <a:latin typeface="微软雅黑" panose="020B0503020204020204" pitchFamily="34" charset="-122"/>
                <a:ea typeface="微软雅黑" panose="020B0503020204020204" pitchFamily="34" charset="-122"/>
                <a:cs typeface="Times New Roman" panose="02020603050405020304" pitchFamily="18" charset="0"/>
              </a:rPr>
              <a:t>Transport Data </a:t>
            </a:r>
            <a:r>
              <a:rPr lang="en-US" altLang="zh-CN" sz="1200" dirty="0" smtClean="0">
                <a:latin typeface="微软雅黑" panose="020B0503020204020204" pitchFamily="34" charset="-122"/>
                <a:ea typeface="微软雅黑" panose="020B0503020204020204" pitchFamily="34" charset="-122"/>
                <a:cs typeface="Times New Roman" panose="02020603050405020304" pitchFamily="18" charset="0"/>
              </a:rPr>
              <a:t>Revolution》</a:t>
            </a:r>
            <a:endParaRPr lang="zh-CN" altLang="en-US" sz="1200" dirty="0">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4244354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additive="base">
                                        <p:cTn id="10" dur="500" fill="hold"/>
                                        <p:tgtEl>
                                          <p:spTgt spid="15"/>
                                        </p:tgtEl>
                                        <p:attrNameLst>
                                          <p:attrName>ppt_x</p:attrName>
                                        </p:attrNameLst>
                                      </p:cBhvr>
                                      <p:tavLst>
                                        <p:tav tm="0">
                                          <p:val>
                                            <p:strVal val="#ppt_x"/>
                                          </p:val>
                                        </p:tav>
                                        <p:tav tm="100000">
                                          <p:val>
                                            <p:strVal val="#ppt_x"/>
                                          </p:val>
                                        </p:tav>
                                      </p:tavLst>
                                    </p:anim>
                                    <p:anim calcmode="lin" valueType="num">
                                      <p:cBhvr additive="base">
                                        <p:cTn id="11"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500"/>
                                        <p:tgtEl>
                                          <p:spTgt spid="11"/>
                                        </p:tgtEl>
                                      </p:cBhvr>
                                    </p:animEffect>
                                    <p:set>
                                      <p:cBhvr>
                                        <p:cTn id="16" dur="1" fill="hold">
                                          <p:stCondLst>
                                            <p:cond delay="499"/>
                                          </p:stCondLst>
                                        </p:cTn>
                                        <p:tgtEl>
                                          <p:spTgt spid="11"/>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539750" y="203624"/>
            <a:ext cx="6480175" cy="620688"/>
          </a:xfrm>
          <a:prstGeom prst="rect">
            <a:avLst/>
          </a:prstGeom>
        </p:spPr>
        <p:txBody>
          <a:bodyPr/>
          <a:lstStyle/>
          <a:p>
            <a:pPr marL="0" indent="0">
              <a:buNone/>
            </a:pPr>
            <a:r>
              <a:rPr lang="zh-CN" altLang="en-US" dirty="0" smtClean="0">
                <a:latin typeface="微软雅黑" panose="020B0503020204020204" pitchFamily="34" charset="-122"/>
                <a:ea typeface="微软雅黑" panose="020B0503020204020204" pitchFamily="34" charset="-122"/>
              </a:rPr>
              <a:t>大数据与能源</a:t>
            </a:r>
            <a:endParaRPr lang="zh-CN" altLang="en-US" dirty="0">
              <a:latin typeface="微软雅黑" panose="020B0503020204020204" pitchFamily="34" charset="-122"/>
              <a:ea typeface="微软雅黑" panose="020B0503020204020204" pitchFamily="34" charset="-122"/>
            </a:endParaRPr>
          </a:p>
        </p:txBody>
      </p:sp>
      <p:sp>
        <p:nvSpPr>
          <p:cNvPr id="8" name="内容占位符 2"/>
          <p:cNvSpPr>
            <a:spLocks noGrp="1"/>
          </p:cNvSpPr>
          <p:nvPr>
            <p:ph sz="quarter" idx="4294967295"/>
          </p:nvPr>
        </p:nvSpPr>
        <p:spPr>
          <a:xfrm>
            <a:off x="228600" y="908720"/>
            <a:ext cx="8763000" cy="5256584"/>
          </a:xfrm>
          <a:prstGeom prst="rect">
            <a:avLst/>
          </a:prstGeom>
        </p:spPr>
        <p:txBody>
          <a:bodyPr>
            <a:noAutofit/>
          </a:bodyPr>
          <a:lstStyle/>
          <a:p>
            <a:pPr>
              <a:buFont typeface="Wingdings" panose="05000000000000000000" pitchFamily="2" charset="2"/>
              <a:buChar char="Ø"/>
            </a:pPr>
            <a:r>
              <a:rPr lang="zh-CN" altLang="en-US" sz="1800" dirty="0" smtClean="0">
                <a:latin typeface="微软雅黑" panose="020B0503020204020204" pitchFamily="34" charset="-122"/>
                <a:ea typeface="微软雅黑" panose="020B0503020204020204" pitchFamily="34" charset="-122"/>
                <a:cs typeface="Times New Roman" panose="02020603050405020304" pitchFamily="18" charset="0"/>
              </a:rPr>
              <a:t>战略举措</a:t>
            </a:r>
            <a:endParaRPr lang="en-US" altLang="zh-CN" sz="1800" dirty="0" smtClean="0">
              <a:latin typeface="微软雅黑" panose="020B0503020204020204" pitchFamily="34" charset="-122"/>
              <a:ea typeface="微软雅黑" panose="020B0503020204020204" pitchFamily="34" charset="-122"/>
              <a:cs typeface="Times New Roman" panose="02020603050405020304" pitchFamily="18" charset="0"/>
            </a:endParaRPr>
          </a:p>
          <a:p>
            <a:pPr lvl="1">
              <a:buFont typeface="Wingdings" panose="05000000000000000000" pitchFamily="2" charset="2"/>
              <a:buChar char="p"/>
            </a:pPr>
            <a:r>
              <a:rPr lang="zh-CN" altLang="en-US" sz="1400" dirty="0" smtClean="0">
                <a:latin typeface="微软雅黑" panose="020B0503020204020204" pitchFamily="34" charset="-122"/>
                <a:ea typeface="微软雅黑" panose="020B0503020204020204" pitchFamily="34" charset="-122"/>
                <a:cs typeface="Times New Roman" panose="02020603050405020304" pitchFamily="18" charset="0"/>
              </a:rPr>
              <a:t>由</a:t>
            </a:r>
            <a:r>
              <a:rPr lang="zh-CN" altLang="en-US" sz="1400" dirty="0">
                <a:latin typeface="微软雅黑" panose="020B0503020204020204" pitchFamily="34" charset="-122"/>
                <a:ea typeface="微软雅黑" panose="020B0503020204020204" pitchFamily="34" charset="-122"/>
                <a:cs typeface="Times New Roman" panose="02020603050405020304" pitchFamily="18" charset="0"/>
              </a:rPr>
              <a:t>国家能源局科技装备司</a:t>
            </a:r>
            <a:r>
              <a:rPr lang="zh-CN" altLang="en-US" sz="1400" dirty="0" smtClean="0">
                <a:latin typeface="微软雅黑" panose="020B0503020204020204" pitchFamily="34" charset="-122"/>
                <a:ea typeface="微软雅黑" panose="020B0503020204020204" pitchFamily="34" charset="-122"/>
                <a:cs typeface="Times New Roman" panose="02020603050405020304" pitchFamily="18" charset="0"/>
              </a:rPr>
              <a:t>牵头的</a:t>
            </a:r>
            <a:r>
              <a:rPr lang="zh-CN" altLang="en-US" sz="14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能源互联网行动</a:t>
            </a:r>
            <a:r>
              <a:rPr lang="zh-CN" altLang="en-US" sz="1400" dirty="0" smtClean="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计划</a:t>
            </a:r>
            <a:r>
              <a:rPr lang="zh-CN" altLang="en-US" sz="1400" dirty="0" smtClean="0">
                <a:latin typeface="微软雅黑" panose="020B0503020204020204" pitchFamily="34" charset="-122"/>
                <a:ea typeface="微软雅黑" panose="020B0503020204020204" pitchFamily="34" charset="-122"/>
                <a:cs typeface="Times New Roman" panose="02020603050405020304" pitchFamily="18" charset="0"/>
              </a:rPr>
              <a:t>，有望</a:t>
            </a:r>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2015</a:t>
            </a:r>
            <a:r>
              <a:rPr lang="zh-CN" altLang="en-US" sz="1400" dirty="0" smtClean="0">
                <a:latin typeface="微软雅黑" panose="020B0503020204020204" pitchFamily="34" charset="-122"/>
                <a:ea typeface="微软雅黑" panose="020B0503020204020204" pitchFamily="34" charset="-122"/>
                <a:cs typeface="Times New Roman" panose="02020603050405020304" pitchFamily="18" charset="0"/>
              </a:rPr>
              <a:t>年</a:t>
            </a:r>
            <a:r>
              <a:rPr lang="zh-CN" altLang="en-US" sz="1400" dirty="0">
                <a:latin typeface="微软雅黑" panose="020B0503020204020204" pitchFamily="34" charset="-122"/>
                <a:ea typeface="微软雅黑" panose="020B0503020204020204" pitchFamily="34" charset="-122"/>
                <a:cs typeface="Times New Roman" panose="02020603050405020304" pitchFamily="18" charset="0"/>
              </a:rPr>
              <a:t>年内</a:t>
            </a:r>
            <a:r>
              <a:rPr lang="zh-CN" altLang="en-US" sz="1400" dirty="0" smtClean="0">
                <a:latin typeface="微软雅黑" panose="020B0503020204020204" pitchFamily="34" charset="-122"/>
                <a:ea typeface="微软雅黑" panose="020B0503020204020204" pitchFamily="34" charset="-122"/>
                <a:cs typeface="Times New Roman" panose="02020603050405020304" pitchFamily="18" charset="0"/>
              </a:rPr>
              <a:t>出台</a:t>
            </a:r>
            <a:r>
              <a:rPr lang="zh-CN" altLang="en-US" sz="1400" dirty="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400" dirty="0" smtClean="0">
              <a:latin typeface="微软雅黑" panose="020B0503020204020204" pitchFamily="34" charset="-122"/>
              <a:ea typeface="微软雅黑" panose="020B0503020204020204" pitchFamily="34" charset="-122"/>
              <a:cs typeface="Times New Roman" panose="02020603050405020304" pitchFamily="18" charset="0"/>
            </a:endParaRPr>
          </a:p>
          <a:p>
            <a:pPr lvl="1">
              <a:buFont typeface="Wingdings" panose="05000000000000000000" pitchFamily="2" charset="2"/>
              <a:buChar char="p"/>
            </a:pPr>
            <a:r>
              <a:rPr lang="en-US" altLang="zh-CN" sz="1400" dirty="0" smtClean="0">
                <a:latin typeface="微软雅黑" panose="020B0503020204020204" pitchFamily="34" charset="-122"/>
                <a:ea typeface="微软雅黑" panose="020B0503020204020204" pitchFamily="34" charset="-122"/>
                <a:cs typeface="Times New Roman" panose="02020603050405020304" pitchFamily="18" charset="0"/>
              </a:rPr>
              <a:t>2015</a:t>
            </a:r>
            <a:r>
              <a:rPr lang="zh-CN" altLang="en-US" sz="1400" dirty="0" smtClean="0">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400" dirty="0" smtClean="0">
                <a:latin typeface="微软雅黑" panose="020B0503020204020204" pitchFamily="34" charset="-122"/>
                <a:ea typeface="微软雅黑" panose="020B0503020204020204" pitchFamily="34" charset="-122"/>
                <a:cs typeface="Times New Roman" panose="02020603050405020304" pitchFamily="18" charset="0"/>
              </a:rPr>
              <a:t>7</a:t>
            </a:r>
            <a:r>
              <a:rPr lang="zh-CN" altLang="en-US" sz="1400" dirty="0">
                <a:latin typeface="微软雅黑" panose="020B0503020204020204" pitchFamily="34" charset="-122"/>
                <a:ea typeface="微软雅黑" panose="020B0503020204020204" pitchFamily="34" charset="-122"/>
                <a:cs typeface="Times New Roman" panose="02020603050405020304" pitchFamily="18" charset="0"/>
              </a:rPr>
              <a:t>月</a:t>
            </a:r>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4</a:t>
            </a:r>
            <a:r>
              <a:rPr lang="zh-CN" altLang="en-US" sz="1400" dirty="0">
                <a:latin typeface="微软雅黑" panose="020B0503020204020204" pitchFamily="34" charset="-122"/>
                <a:ea typeface="微软雅黑" panose="020B0503020204020204" pitchFamily="34" charset="-122"/>
                <a:cs typeface="Times New Roman" panose="02020603050405020304" pitchFamily="18" charset="0"/>
              </a:rPr>
              <a:t>日，国务院印发关于积极推进“互联网</a:t>
            </a:r>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400" dirty="0">
                <a:latin typeface="微软雅黑" panose="020B0503020204020204" pitchFamily="34" charset="-122"/>
                <a:ea typeface="微软雅黑" panose="020B0503020204020204" pitchFamily="34" charset="-122"/>
                <a:cs typeface="Times New Roman" panose="02020603050405020304" pitchFamily="18" charset="0"/>
              </a:rPr>
              <a:t>行动指导意见，提出了</a:t>
            </a:r>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11</a:t>
            </a:r>
            <a:r>
              <a:rPr lang="zh-CN" altLang="en-US" sz="1400" dirty="0">
                <a:latin typeface="微软雅黑" panose="020B0503020204020204" pitchFamily="34" charset="-122"/>
                <a:ea typeface="微软雅黑" panose="020B0503020204020204" pitchFamily="34" charset="-122"/>
                <a:cs typeface="Times New Roman" panose="02020603050405020304" pitchFamily="18" charset="0"/>
              </a:rPr>
              <a:t>个具体行动，其中包括“互联网</a:t>
            </a:r>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400" dirty="0">
                <a:latin typeface="微软雅黑" panose="020B0503020204020204" pitchFamily="34" charset="-122"/>
                <a:ea typeface="微软雅黑" panose="020B0503020204020204" pitchFamily="34" charset="-122"/>
                <a:cs typeface="Times New Roman" panose="02020603050405020304" pitchFamily="18" charset="0"/>
              </a:rPr>
              <a:t>智慧</a:t>
            </a:r>
            <a:r>
              <a:rPr lang="zh-CN" altLang="en-US" sz="1400" dirty="0" smtClean="0">
                <a:latin typeface="微软雅黑" panose="020B0503020204020204" pitchFamily="34" charset="-122"/>
                <a:ea typeface="微软雅黑" panose="020B0503020204020204" pitchFamily="34" charset="-122"/>
                <a:cs typeface="Times New Roman" panose="02020603050405020304" pitchFamily="18" charset="0"/>
              </a:rPr>
              <a:t>能源，</a:t>
            </a:r>
            <a:r>
              <a:rPr lang="zh-CN" altLang="en-US" sz="1400" dirty="0">
                <a:latin typeface="微软雅黑" panose="020B0503020204020204" pitchFamily="34" charset="-122"/>
                <a:ea typeface="微软雅黑" panose="020B0503020204020204" pitchFamily="34" charset="-122"/>
                <a:cs typeface="Times New Roman" panose="02020603050405020304" pitchFamily="18" charset="0"/>
              </a:rPr>
              <a:t>并提出推进</a:t>
            </a:r>
            <a:r>
              <a:rPr lang="zh-CN" altLang="en-US" sz="14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能源生产和消费智能化</a:t>
            </a:r>
            <a:r>
              <a:rPr lang="zh-CN" altLang="en-US" sz="1400" dirty="0">
                <a:latin typeface="微软雅黑" panose="020B0503020204020204" pitchFamily="34" charset="-122"/>
                <a:ea typeface="微软雅黑" panose="020B0503020204020204" pitchFamily="34" charset="-122"/>
                <a:cs typeface="Times New Roman" panose="02020603050405020304" pitchFamily="18" charset="0"/>
              </a:rPr>
              <a:t>，建设分布式能源网络，发展基于电网的通信设施和新型业务。这将推进能源生产与消费模式革命，提高能源利用效率，推动节能减</a:t>
            </a:r>
            <a:r>
              <a:rPr lang="zh-CN" altLang="en-US" sz="1400" dirty="0" smtClean="0">
                <a:latin typeface="微软雅黑" panose="020B0503020204020204" pitchFamily="34" charset="-122"/>
                <a:ea typeface="微软雅黑" panose="020B0503020204020204" pitchFamily="34" charset="-122"/>
                <a:cs typeface="Times New Roman" panose="02020603050405020304" pitchFamily="18" charset="0"/>
              </a:rPr>
              <a:t>排。</a:t>
            </a:r>
            <a:endParaRPr lang="en-US" altLang="zh-CN" sz="1400" dirty="0" smtClean="0">
              <a:latin typeface="微软雅黑" panose="020B0503020204020204" pitchFamily="34" charset="-122"/>
              <a:ea typeface="微软雅黑" panose="020B0503020204020204" pitchFamily="34" charset="-122"/>
              <a:cs typeface="Times New Roman" panose="02020603050405020304" pitchFamily="18" charset="0"/>
            </a:endParaRPr>
          </a:p>
          <a:p>
            <a:pPr lvl="1">
              <a:buFont typeface="Wingdings" panose="05000000000000000000" pitchFamily="2" charset="2"/>
              <a:buChar char="p"/>
            </a:pPr>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2015</a:t>
            </a:r>
            <a:r>
              <a:rPr lang="zh-CN" altLang="en-US" sz="1400" dirty="0">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6</a:t>
            </a:r>
            <a:r>
              <a:rPr lang="zh-CN" altLang="en-US" sz="1400" dirty="0">
                <a:latin typeface="微软雅黑" panose="020B0503020204020204" pitchFamily="34" charset="-122"/>
                <a:ea typeface="微软雅黑" panose="020B0503020204020204" pitchFamily="34" charset="-122"/>
                <a:cs typeface="Times New Roman" panose="02020603050405020304" pitchFamily="18" charset="0"/>
              </a:rPr>
              <a:t>月，国家电网与腾讯牵手</a:t>
            </a:r>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400" dirty="0">
                <a:latin typeface="微软雅黑" panose="020B0503020204020204" pitchFamily="34" charset="-122"/>
                <a:ea typeface="微软雅黑" panose="020B0503020204020204" pitchFamily="34" charset="-122"/>
                <a:cs typeface="Times New Roman" panose="02020603050405020304" pitchFamily="18" charset="0"/>
              </a:rPr>
              <a:t>正式实施“</a:t>
            </a:r>
            <a:r>
              <a:rPr lang="zh-CN" altLang="en-US" sz="14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互联网</a:t>
            </a:r>
            <a:r>
              <a:rPr lang="en-US" altLang="zh-CN" sz="14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4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电网</a:t>
            </a:r>
            <a:r>
              <a:rPr lang="zh-CN" altLang="en-US" sz="1400" dirty="0">
                <a:latin typeface="微软雅黑" panose="020B0503020204020204" pitchFamily="34" charset="-122"/>
                <a:ea typeface="微软雅黑" panose="020B0503020204020204" pitchFamily="34" charset="-122"/>
                <a:cs typeface="Times New Roman" panose="02020603050405020304" pitchFamily="18" charset="0"/>
              </a:rPr>
              <a:t>”战略</a:t>
            </a:r>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400" dirty="0">
                <a:latin typeface="微软雅黑" panose="020B0503020204020204" pitchFamily="34" charset="-122"/>
                <a:ea typeface="微软雅黑" panose="020B0503020204020204" pitchFamily="34" charset="-122"/>
                <a:cs typeface="Times New Roman" panose="02020603050405020304" pitchFamily="18" charset="0"/>
              </a:rPr>
              <a:t>合作项目将整合微信“智慧生活”解决方案和四川电力用户大数据资源</a:t>
            </a:r>
            <a:r>
              <a:rPr lang="zh-CN" altLang="en-US" sz="1400" dirty="0" smtClean="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2000" dirty="0" smtClean="0">
              <a:latin typeface="微软雅黑" panose="020B0503020204020204" pitchFamily="34" charset="-122"/>
              <a:ea typeface="微软雅黑" panose="020B0503020204020204" pitchFamily="34" charset="-122"/>
              <a:cs typeface="Times New Roman" panose="02020603050405020304" pitchFamily="18" charset="0"/>
            </a:endParaRPr>
          </a:p>
          <a:p>
            <a:pPr marL="0" indent="0">
              <a:buNone/>
            </a:pPr>
            <a:endParaRPr lang="en-US" altLang="zh-CN" sz="2000" dirty="0" smtClean="0">
              <a:latin typeface="微软雅黑" panose="020B0503020204020204" pitchFamily="34" charset="-122"/>
              <a:ea typeface="微软雅黑" panose="020B0503020204020204" pitchFamily="34" charset="-122"/>
              <a:cs typeface="Times New Roman" panose="02020603050405020304" pitchFamily="18" charset="0"/>
            </a:endParaRPr>
          </a:p>
          <a:p>
            <a:pPr marL="0" indent="0">
              <a:buNone/>
            </a:pPr>
            <a:endParaRPr lang="en-US" altLang="zh-CN" sz="2000" dirty="0">
              <a:latin typeface="微软雅黑" panose="020B0503020204020204" pitchFamily="34" charset="-122"/>
              <a:ea typeface="微软雅黑" panose="020B0503020204020204" pitchFamily="34" charset="-122"/>
              <a:cs typeface="Times New Roman" panose="02020603050405020304" pitchFamily="18" charset="0"/>
            </a:endParaRPr>
          </a:p>
          <a:p>
            <a:pPr marL="0" indent="0">
              <a:buNone/>
            </a:pPr>
            <a:endParaRPr lang="en-US" altLang="zh-CN" sz="2000" dirty="0" smtClean="0">
              <a:latin typeface="微软雅黑" panose="020B0503020204020204" pitchFamily="34" charset="-122"/>
              <a:ea typeface="微软雅黑" panose="020B0503020204020204" pitchFamily="34" charset="-122"/>
              <a:cs typeface="Times New Roman" panose="02020603050405020304" pitchFamily="18" charset="0"/>
            </a:endParaRPr>
          </a:p>
          <a:p>
            <a:pPr marL="0" indent="0">
              <a:buNone/>
            </a:pPr>
            <a:endParaRPr lang="en-US" altLang="zh-CN" sz="2000" dirty="0">
              <a:latin typeface="微软雅黑" panose="020B0503020204020204" pitchFamily="34" charset="-122"/>
              <a:ea typeface="微软雅黑" panose="020B0503020204020204" pitchFamily="34" charset="-122"/>
              <a:cs typeface="Times New Roman" panose="02020603050405020304" pitchFamily="18" charset="0"/>
            </a:endParaRPr>
          </a:p>
          <a:p>
            <a:pPr marL="0" indent="0">
              <a:buNone/>
            </a:pPr>
            <a:endParaRPr lang="en-US" altLang="zh-CN" sz="2000" dirty="0" smtClean="0">
              <a:latin typeface="微软雅黑" panose="020B0503020204020204" pitchFamily="34" charset="-122"/>
              <a:ea typeface="微软雅黑" panose="020B0503020204020204" pitchFamily="34" charset="-122"/>
              <a:cs typeface="Times New Roman" panose="02020603050405020304" pitchFamily="18" charset="0"/>
            </a:endParaRPr>
          </a:p>
          <a:p>
            <a:pPr marL="0" indent="0">
              <a:buNone/>
            </a:pPr>
            <a:endParaRPr lang="en-US" altLang="zh-CN" sz="2000" dirty="0">
              <a:latin typeface="微软雅黑" panose="020B0503020204020204" pitchFamily="34" charset="-122"/>
              <a:ea typeface="微软雅黑" panose="020B0503020204020204" pitchFamily="34" charset="-122"/>
              <a:cs typeface="Times New Roman" panose="02020603050405020304" pitchFamily="18" charset="0"/>
            </a:endParaRPr>
          </a:p>
          <a:p>
            <a:pPr>
              <a:buFont typeface="Wingdings" panose="05000000000000000000" pitchFamily="2" charset="2"/>
              <a:buChar char="Ø"/>
            </a:pPr>
            <a:r>
              <a:rPr lang="zh-CN" altLang="en-US" sz="1800" dirty="0" smtClean="0">
                <a:latin typeface="微软雅黑" panose="020B0503020204020204" pitchFamily="34" charset="-122"/>
                <a:ea typeface="微软雅黑" panose="020B0503020204020204" pitchFamily="34" charset="-122"/>
                <a:cs typeface="Times New Roman" panose="02020603050405020304" pitchFamily="18" charset="0"/>
              </a:rPr>
              <a:t>挑战：</a:t>
            </a:r>
            <a:endParaRPr lang="en-US" altLang="zh-CN" sz="1800" dirty="0" smtClean="0">
              <a:latin typeface="微软雅黑" panose="020B0503020204020204" pitchFamily="34" charset="-122"/>
              <a:ea typeface="微软雅黑" panose="020B0503020204020204" pitchFamily="34" charset="-122"/>
              <a:cs typeface="Times New Roman" panose="02020603050405020304" pitchFamily="18" charset="0"/>
            </a:endParaRPr>
          </a:p>
          <a:p>
            <a:pPr lvl="1">
              <a:buFont typeface="Wingdings" panose="05000000000000000000" pitchFamily="2" charset="2"/>
              <a:buChar char="Ø"/>
            </a:pPr>
            <a:r>
              <a:rPr lang="zh-CN" altLang="en-US" sz="1400" dirty="0">
                <a:latin typeface="微软雅黑" panose="020B0503020204020204" pitchFamily="34" charset="-122"/>
                <a:ea typeface="微软雅黑" panose="020B0503020204020204" pitchFamily="34" charset="-122"/>
                <a:cs typeface="Times New Roman" panose="02020603050405020304" pitchFamily="18" charset="0"/>
              </a:rPr>
              <a:t>数据</a:t>
            </a:r>
            <a:r>
              <a:rPr lang="zh-CN" altLang="en-US" sz="1400" dirty="0" smtClean="0">
                <a:latin typeface="微软雅黑" panose="020B0503020204020204" pitchFamily="34" charset="-122"/>
                <a:ea typeface="微软雅黑" panose="020B0503020204020204" pitchFamily="34" charset="-122"/>
                <a:cs typeface="Times New Roman" panose="02020603050405020304" pitchFamily="18" charset="0"/>
              </a:rPr>
              <a:t>量大</a:t>
            </a:r>
            <a:endParaRPr lang="en-US" altLang="zh-CN" sz="1400" dirty="0" smtClean="0">
              <a:latin typeface="微软雅黑" panose="020B0503020204020204" pitchFamily="34" charset="-122"/>
              <a:ea typeface="微软雅黑" panose="020B0503020204020204" pitchFamily="34" charset="-122"/>
              <a:cs typeface="Times New Roman" panose="02020603050405020304" pitchFamily="18" charset="0"/>
            </a:endParaRPr>
          </a:p>
          <a:p>
            <a:pPr lvl="1">
              <a:buFont typeface="Wingdings" panose="05000000000000000000" pitchFamily="2" charset="2"/>
              <a:buChar char="Ø"/>
            </a:pPr>
            <a:r>
              <a:rPr lang="zh-CN" altLang="en-US" sz="1400" dirty="0" smtClean="0">
                <a:latin typeface="微软雅黑" panose="020B0503020204020204" pitchFamily="34" charset="-122"/>
                <a:ea typeface="微软雅黑" panose="020B0503020204020204" pitchFamily="34" charset="-122"/>
                <a:cs typeface="Times New Roman" panose="02020603050405020304" pitchFamily="18" charset="0"/>
              </a:rPr>
              <a:t>清洁能用的不稳定性</a:t>
            </a:r>
            <a:endParaRPr lang="en-US" altLang="zh-CN" sz="1400" dirty="0" smtClean="0">
              <a:latin typeface="微软雅黑" panose="020B0503020204020204" pitchFamily="34" charset="-122"/>
              <a:ea typeface="微软雅黑" panose="020B0503020204020204" pitchFamily="34" charset="-122"/>
              <a:cs typeface="Times New Roman" panose="02020603050405020304" pitchFamily="18" charset="0"/>
            </a:endParaRPr>
          </a:p>
          <a:p>
            <a:pPr lvl="1">
              <a:buFont typeface="Wingdings" panose="05000000000000000000" pitchFamily="2" charset="2"/>
              <a:buChar char="Ø"/>
            </a:pPr>
            <a:r>
              <a:rPr lang="zh-CN" altLang="en-US" sz="1400" dirty="0" smtClean="0">
                <a:latin typeface="微软雅黑" panose="020B0503020204020204" pitchFamily="34" charset="-122"/>
                <a:ea typeface="微软雅黑" panose="020B0503020204020204" pitchFamily="34" charset="-122"/>
                <a:cs typeface="Times New Roman" panose="02020603050405020304" pitchFamily="18" charset="0"/>
              </a:rPr>
              <a:t>节能分配</a:t>
            </a:r>
            <a:endParaRPr lang="en-US" altLang="zh-CN" sz="1400" dirty="0" smtClean="0">
              <a:latin typeface="微软雅黑" panose="020B0503020204020204" pitchFamily="34" charset="-122"/>
              <a:ea typeface="微软雅黑" panose="020B0503020204020204" pitchFamily="34" charset="-122"/>
              <a:cs typeface="Times New Roman" panose="02020603050405020304" pitchFamily="18" charset="0"/>
            </a:endParaRPr>
          </a:p>
          <a:p>
            <a:pPr lvl="1">
              <a:buFont typeface="Wingdings" panose="05000000000000000000" pitchFamily="2" charset="2"/>
              <a:buChar char="Ø"/>
            </a:pPr>
            <a:r>
              <a:rPr lang="zh-CN" altLang="en-US" sz="1400" dirty="0" smtClean="0">
                <a:latin typeface="微软雅黑" panose="020B0503020204020204" pitchFamily="34" charset="-122"/>
                <a:ea typeface="微软雅黑" panose="020B0503020204020204" pitchFamily="34" charset="-122"/>
                <a:cs typeface="Times New Roman" panose="02020603050405020304" pitchFamily="18" charset="0"/>
              </a:rPr>
              <a:t>用户模式多样</a:t>
            </a:r>
            <a:endParaRPr lang="en-US" altLang="zh-CN" sz="1400" dirty="0">
              <a:latin typeface="微软雅黑" panose="020B0503020204020204" pitchFamily="34" charset="-122"/>
              <a:ea typeface="微软雅黑" panose="020B0503020204020204" pitchFamily="34" charset="-122"/>
              <a:cs typeface="Times New Roman" panose="02020603050405020304" pitchFamily="18" charset="0"/>
            </a:endParaRPr>
          </a:p>
          <a:p>
            <a:pPr marL="0" indent="0">
              <a:buNone/>
            </a:pPr>
            <a:endParaRPr lang="en-US" altLang="zh-CN" sz="2000" dirty="0">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9" name="图片 8"/>
          <p:cNvPicPr>
            <a:picLocks noChangeAspect="1"/>
          </p:cNvPicPr>
          <p:nvPr/>
        </p:nvPicPr>
        <p:blipFill>
          <a:blip r:embed="rId3"/>
          <a:stretch>
            <a:fillRect/>
          </a:stretch>
        </p:blipFill>
        <p:spPr>
          <a:xfrm>
            <a:off x="1752600" y="2780928"/>
            <a:ext cx="5976038" cy="1938392"/>
          </a:xfrm>
          <a:prstGeom prst="rect">
            <a:avLst/>
          </a:prstGeom>
        </p:spPr>
      </p:pic>
      <p:sp>
        <p:nvSpPr>
          <p:cNvPr id="10" name="文本框 9"/>
          <p:cNvSpPr txBox="1"/>
          <p:nvPr/>
        </p:nvSpPr>
        <p:spPr>
          <a:xfrm>
            <a:off x="462599" y="3174653"/>
            <a:ext cx="1409700" cy="938719"/>
          </a:xfrm>
          <a:prstGeom prst="rect">
            <a:avLst/>
          </a:prstGeom>
          <a:noFill/>
        </p:spPr>
        <p:txBody>
          <a:bodyPr wrap="square" rtlCol="0">
            <a:spAutoFit/>
          </a:bodyPr>
          <a:lstStyle/>
          <a:p>
            <a:pPr marL="0" lvl="1"/>
            <a:r>
              <a:rPr lang="zh-CN" altLang="en-US" sz="1100" dirty="0" smtClean="0">
                <a:latin typeface="微软雅黑" panose="020B0503020204020204" pitchFamily="34" charset="-122"/>
                <a:ea typeface="微软雅黑" panose="020B0503020204020204" pitchFamily="34" charset="-122"/>
              </a:rPr>
              <a:t>燃煤</a:t>
            </a:r>
            <a:r>
              <a:rPr lang="zh-CN" altLang="en-US" sz="1100" dirty="0">
                <a:latin typeface="微软雅黑" panose="020B0503020204020204" pitchFamily="34" charset="-122"/>
                <a:ea typeface="微软雅黑" panose="020B0503020204020204" pitchFamily="34" charset="-122"/>
              </a:rPr>
              <a:t>、燃气、核电、水电传统</a:t>
            </a:r>
            <a:r>
              <a:rPr lang="zh-CN" altLang="en-US" sz="1100" dirty="0" smtClean="0">
                <a:latin typeface="微软雅黑" panose="020B0503020204020204" pitchFamily="34" charset="-122"/>
                <a:ea typeface="微软雅黑" panose="020B0503020204020204" pitchFamily="34" charset="-122"/>
              </a:rPr>
              <a:t>能源</a:t>
            </a:r>
            <a:endParaRPr lang="en-US" altLang="zh-CN" sz="1100" dirty="0" smtClean="0">
              <a:latin typeface="微软雅黑" panose="020B0503020204020204" pitchFamily="34" charset="-122"/>
              <a:ea typeface="微软雅黑" panose="020B0503020204020204" pitchFamily="34" charset="-122"/>
            </a:endParaRPr>
          </a:p>
          <a:p>
            <a:pPr marL="0" lvl="1"/>
            <a:r>
              <a:rPr lang="zh-CN" altLang="en-US" sz="1100" dirty="0" smtClean="0">
                <a:latin typeface="微软雅黑" panose="020B0503020204020204" pitchFamily="34" charset="-122"/>
                <a:ea typeface="微软雅黑" panose="020B0503020204020204" pitchFamily="34" charset="-122"/>
              </a:rPr>
              <a:t>风</a:t>
            </a:r>
            <a:r>
              <a:rPr lang="zh-CN" altLang="en-US" sz="1100" dirty="0">
                <a:latin typeface="微软雅黑" panose="020B0503020204020204" pitchFamily="34" charset="-122"/>
                <a:ea typeface="微软雅黑" panose="020B0503020204020204" pitchFamily="34" charset="-122"/>
              </a:rPr>
              <a:t>、光等分布式可再生能源</a:t>
            </a:r>
            <a:endParaRPr lang="en-US" altLang="zh-CN" sz="1100" dirty="0">
              <a:latin typeface="微软雅黑" panose="020B0503020204020204" pitchFamily="34" charset="-122"/>
              <a:ea typeface="微软雅黑" panose="020B0503020204020204" pitchFamily="34" charset="-122"/>
            </a:endParaRPr>
          </a:p>
          <a:p>
            <a:endParaRPr lang="zh-CN" altLang="en-US" sz="1100"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7713890" y="3174652"/>
            <a:ext cx="1430110" cy="938719"/>
          </a:xfrm>
          <a:prstGeom prst="rect">
            <a:avLst/>
          </a:prstGeom>
          <a:noFill/>
        </p:spPr>
        <p:txBody>
          <a:bodyPr wrap="square" rtlCol="0">
            <a:spAutoFit/>
          </a:bodyPr>
          <a:lstStyle/>
          <a:p>
            <a:pPr marL="0" lvl="1"/>
            <a:r>
              <a:rPr lang="zh-CN" altLang="en-US" sz="1100" dirty="0" smtClean="0">
                <a:latin typeface="微软雅黑" panose="020B0503020204020204" pitchFamily="34" charset="-122"/>
                <a:ea typeface="微软雅黑" panose="020B0503020204020204" pitchFamily="34" charset="-122"/>
              </a:rPr>
              <a:t>数百万</a:t>
            </a:r>
            <a:r>
              <a:rPr lang="zh-CN" altLang="en-US" sz="1100" dirty="0">
                <a:latin typeface="微软雅黑" panose="020B0503020204020204" pitchFamily="34" charset="-122"/>
                <a:ea typeface="微软雅黑" panose="020B0503020204020204" pitchFamily="34" charset="-122"/>
              </a:rPr>
              <a:t>计的高耗能动力装置</a:t>
            </a:r>
            <a:r>
              <a:rPr lang="zh-CN" altLang="en-US" sz="1100" dirty="0" smtClean="0">
                <a:latin typeface="微软雅黑" panose="020B0503020204020204" pitchFamily="34" charset="-122"/>
                <a:ea typeface="微软雅黑" panose="020B0503020204020204" pitchFamily="34" charset="-122"/>
              </a:rPr>
              <a:t>、电力用户、智能</a:t>
            </a:r>
            <a:r>
              <a:rPr lang="zh-CN" altLang="en-US" sz="1100" dirty="0">
                <a:latin typeface="微软雅黑" panose="020B0503020204020204" pitchFamily="34" charset="-122"/>
                <a:ea typeface="微软雅黑" panose="020B0503020204020204" pitchFamily="34" charset="-122"/>
              </a:rPr>
              <a:t>家電以及电动汽车</a:t>
            </a:r>
            <a:endParaRPr lang="en-US" altLang="zh-CN" sz="1100" dirty="0">
              <a:latin typeface="微软雅黑" panose="020B0503020204020204" pitchFamily="34" charset="-122"/>
              <a:ea typeface="微软雅黑" panose="020B0503020204020204" pitchFamily="34" charset="-122"/>
            </a:endParaRPr>
          </a:p>
          <a:p>
            <a:endParaRPr lang="zh-CN" altLang="en-US" sz="11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076569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16645875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8651" y="1196752"/>
            <a:ext cx="342900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BigDat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1" y="3098948"/>
            <a:ext cx="9144000" cy="335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descr="2012082010222178120"/>
          <p:cNvPicPr>
            <a:picLocks noChangeAspect="1" noChangeArrowheads="1"/>
          </p:cNvPicPr>
          <p:nvPr/>
        </p:nvPicPr>
        <p:blipFill>
          <a:blip r:embed="rId4">
            <a:extLst>
              <a:ext uri="{28A0092B-C50C-407E-A947-70E740481C1C}">
                <a14:useLocalDpi xmlns:a14="http://schemas.microsoft.com/office/drawing/2010/main" val="0"/>
              </a:ext>
            </a:extLst>
          </a:blip>
          <a:srcRect l="16199" r="16199"/>
          <a:stretch>
            <a:fillRect/>
          </a:stretch>
        </p:blipFill>
        <p:spPr bwMode="auto">
          <a:xfrm>
            <a:off x="0" y="935286"/>
            <a:ext cx="1981200" cy="292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5" descr="Img36951150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43700" y="965448"/>
            <a:ext cx="240030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p:cNvSpPr txBox="1">
            <a:spLocks/>
          </p:cNvSpPr>
          <p:nvPr/>
        </p:nvSpPr>
        <p:spPr>
          <a:xfrm>
            <a:off x="432048" y="180181"/>
            <a:ext cx="6804248" cy="781050"/>
          </a:xfrm>
          <a:prstGeom prst="rect">
            <a:avLst/>
          </a:prstGeom>
        </p:spPr>
        <p:txBody>
          <a:bodyPr/>
          <a:lstStyle>
            <a:lvl1pPr algn="l" defTabSz="914400" rtl="0" eaLnBrk="1" latinLnBrk="0" hangingPunct="1">
              <a:spcBef>
                <a:spcPct val="0"/>
              </a:spcBef>
              <a:buNone/>
              <a:defRPr sz="3200" kern="1200">
                <a:solidFill>
                  <a:schemeClr val="tx1"/>
                </a:solidFill>
                <a:latin typeface="微软雅黑" panose="020B0503020204020204" pitchFamily="34" charset="-122"/>
                <a:ea typeface="微软雅黑" panose="020B0503020204020204" pitchFamily="34" charset="-122"/>
                <a:cs typeface="+mj-cs"/>
              </a:defRPr>
            </a:lvl1pPr>
          </a:lstStyle>
          <a:p>
            <a:pPr>
              <a:spcBef>
                <a:spcPts val="1800"/>
              </a:spcBef>
            </a:pPr>
            <a:r>
              <a:rPr lang="zh-TW" altLang="en-US" dirty="0" smtClean="0"/>
              <a:t>大数据</a:t>
            </a:r>
            <a:r>
              <a:rPr lang="zh-CN" altLang="en-US" dirty="0" smtClean="0"/>
              <a:t>（</a:t>
            </a:r>
            <a:r>
              <a:rPr lang="en-US" altLang="zh-CN" dirty="0" smtClean="0"/>
              <a:t>Big Data</a:t>
            </a:r>
            <a:r>
              <a:rPr lang="zh-CN" altLang="en-US" dirty="0" smtClean="0"/>
              <a:t>）</a:t>
            </a:r>
            <a:r>
              <a:rPr lang="zh-TW" altLang="en-US" dirty="0" smtClean="0"/>
              <a:t>时代</a:t>
            </a:r>
            <a:endParaRPr lang="en-US" altLang="zh-CN" dirty="0" smtClean="0"/>
          </a:p>
        </p:txBody>
      </p:sp>
    </p:spTree>
    <p:extLst>
      <p:ext uri="{BB962C8B-B14F-4D97-AF65-F5344CB8AC3E}">
        <p14:creationId xmlns:p14="http://schemas.microsoft.com/office/powerpoint/2010/main" val="40455620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4294967295"/>
          </p:nvPr>
        </p:nvSpPr>
        <p:spPr>
          <a:xfrm>
            <a:off x="525484" y="1268760"/>
            <a:ext cx="8078964" cy="5040560"/>
          </a:xfrm>
          <a:prstGeom prst="rect">
            <a:avLst/>
          </a:prstGeom>
        </p:spPr>
        <p:txBody>
          <a:bodyPr>
            <a:noAutofit/>
          </a:bodyPr>
          <a:lstStyle/>
          <a:p>
            <a:r>
              <a:rPr lang="zh-CN" altLang="en-US" sz="2000" dirty="0">
                <a:latin typeface="微软雅黑" panose="020B0503020204020204" pitchFamily="34" charset="-122"/>
                <a:ea typeface="微软雅黑" panose="020B0503020204020204" pitchFamily="34" charset="-122"/>
              </a:rPr>
              <a:t>中国制造</a:t>
            </a:r>
            <a:r>
              <a:rPr lang="en-US" altLang="zh-CN" sz="2000" dirty="0">
                <a:latin typeface="微软雅黑" panose="020B0503020204020204" pitchFamily="34" charset="-122"/>
                <a:ea typeface="微软雅黑" panose="020B0503020204020204" pitchFamily="34" charset="-122"/>
              </a:rPr>
              <a:t>2025</a:t>
            </a:r>
          </a:p>
          <a:p>
            <a:endParaRPr lang="en-US" altLang="zh-CN" sz="2000" dirty="0">
              <a:latin typeface="微软雅黑" panose="020B0503020204020204" pitchFamily="34" charset="-122"/>
              <a:ea typeface="微软雅黑" panose="020B0503020204020204" pitchFamily="34" charset="-122"/>
            </a:endParaRPr>
          </a:p>
          <a:p>
            <a:endParaRPr lang="en-US" altLang="zh-CN" sz="2000" dirty="0" smtClean="0">
              <a:latin typeface="微软雅黑" panose="020B0503020204020204" pitchFamily="34" charset="-122"/>
              <a:ea typeface="微软雅黑" panose="020B0503020204020204" pitchFamily="34" charset="-122"/>
            </a:endParaRPr>
          </a:p>
          <a:p>
            <a:endParaRPr lang="en-US" altLang="zh-CN" sz="2000" dirty="0" smtClean="0">
              <a:latin typeface="微软雅黑" panose="020B0503020204020204" pitchFamily="34" charset="-122"/>
              <a:ea typeface="微软雅黑" panose="020B0503020204020204" pitchFamily="34" charset="-122"/>
            </a:endParaRPr>
          </a:p>
          <a:p>
            <a:endParaRPr lang="en-US" altLang="zh-CN" sz="2000" dirty="0">
              <a:latin typeface="微软雅黑" panose="020B0503020204020204" pitchFamily="34" charset="-122"/>
              <a:ea typeface="微软雅黑" panose="020B0503020204020204" pitchFamily="34" charset="-122"/>
            </a:endParaRPr>
          </a:p>
          <a:p>
            <a:pPr marL="0" indent="0">
              <a:buNone/>
            </a:pPr>
            <a:endParaRPr lang="en-US" altLang="zh-CN" sz="2000" dirty="0" smtClean="0">
              <a:latin typeface="微软雅黑" panose="020B0503020204020204" pitchFamily="34" charset="-122"/>
              <a:ea typeface="微软雅黑" panose="020B0503020204020204" pitchFamily="34" charset="-122"/>
            </a:endParaRPr>
          </a:p>
          <a:p>
            <a:r>
              <a:rPr lang="zh-CN" altLang="en-US" sz="2000" dirty="0" smtClean="0">
                <a:latin typeface="微软雅黑" panose="020B0503020204020204" pitchFamily="34" charset="-122"/>
                <a:ea typeface="微软雅黑" panose="020B0503020204020204" pitchFamily="34" charset="-122"/>
              </a:rPr>
              <a:t>美国</a:t>
            </a:r>
            <a:r>
              <a:rPr lang="zh-CN" altLang="en-US" sz="2000" dirty="0">
                <a:latin typeface="微软雅黑" panose="020B0503020204020204" pitchFamily="34" charset="-122"/>
                <a:ea typeface="微软雅黑" panose="020B0503020204020204" pitchFamily="34" charset="-122"/>
              </a:rPr>
              <a:t>“工业互联网”</a:t>
            </a:r>
            <a:r>
              <a:rPr lang="zh-CN" altLang="en-US" sz="2000" dirty="0" smtClean="0">
                <a:latin typeface="微软雅黑" panose="020B0503020204020204" pitchFamily="34" charset="-122"/>
                <a:ea typeface="微软雅黑" panose="020B0503020204020204" pitchFamily="34" charset="-122"/>
              </a:rPr>
              <a:t>战略  </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重需求端数据</a:t>
            </a:r>
          </a:p>
          <a:p>
            <a:pPr lvl="1"/>
            <a:r>
              <a:rPr lang="zh-CN" altLang="en-US" sz="1800" dirty="0">
                <a:latin typeface="微软雅黑" panose="020B0503020204020204" pitchFamily="34" charset="-122"/>
                <a:ea typeface="微软雅黑" panose="020B0503020204020204" pitchFamily="34" charset="-122"/>
              </a:rPr>
              <a:t>工业互联网：智能设备、人和价值链的链接</a:t>
            </a:r>
          </a:p>
          <a:p>
            <a:pPr lvl="1"/>
            <a:r>
              <a:rPr lang="zh-CN" altLang="en-US" sz="1800" dirty="0">
                <a:latin typeface="微软雅黑" panose="020B0503020204020204" pitchFamily="34" charset="-122"/>
                <a:ea typeface="微软雅黑" panose="020B0503020204020204" pitchFamily="34" charset="-122"/>
              </a:rPr>
              <a:t>互联工厂：工厂将通过互联网，实现内外服务的网络化。</a:t>
            </a:r>
          </a:p>
          <a:p>
            <a:pPr lvl="1"/>
            <a:r>
              <a:rPr lang="zh-CN" altLang="en-US" sz="1800" dirty="0">
                <a:latin typeface="微软雅黑" panose="020B0503020204020204" pitchFamily="34" charset="-122"/>
                <a:ea typeface="微软雅黑" panose="020B0503020204020204" pitchFamily="34" charset="-122"/>
              </a:rPr>
              <a:t>成立工业互联网联盟</a:t>
            </a:r>
            <a:r>
              <a:rPr lang="en-US" altLang="zh-CN" sz="1800" dirty="0">
                <a:latin typeface="微软雅黑" panose="020B0503020204020204" pitchFamily="34" charset="-122"/>
                <a:ea typeface="微软雅黑" panose="020B0503020204020204" pitchFamily="34" charset="-122"/>
              </a:rPr>
              <a:t>IIC</a:t>
            </a:r>
            <a:r>
              <a:rPr lang="zh-CN" altLang="en-US" sz="1800" dirty="0">
                <a:latin typeface="微软雅黑" panose="020B0503020204020204" pitchFamily="34" charset="-122"/>
                <a:ea typeface="微软雅黑" panose="020B0503020204020204" pitchFamily="34" charset="-122"/>
              </a:rPr>
              <a:t>，以期打破技术壁垒，促进物理世界和数字世界的融合。</a:t>
            </a:r>
          </a:p>
          <a:p>
            <a:r>
              <a:rPr lang="zh-CN" altLang="en-US" sz="2000" dirty="0">
                <a:latin typeface="微软雅黑" panose="020B0503020204020204" pitchFamily="34" charset="-122"/>
                <a:ea typeface="微软雅黑" panose="020B0503020204020204" pitchFamily="34" charset="-122"/>
              </a:rPr>
              <a:t>德国“智能工厂”战略</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重生产端数据</a:t>
            </a:r>
          </a:p>
          <a:p>
            <a:pPr lvl="1"/>
            <a:r>
              <a:rPr lang="zh-CN" altLang="en-US" sz="1800" dirty="0">
                <a:latin typeface="微软雅黑" panose="020B0503020204020204" pitchFamily="34" charset="-122"/>
                <a:ea typeface="微软雅黑" panose="020B0503020204020204" pitchFamily="34" charset="-122"/>
              </a:rPr>
              <a:t>智能工厂：企图将设计、开发、生产等所有流程的数据通过传感器采集并进行分析，形成可自律操作的智能生产系统</a:t>
            </a:r>
            <a:r>
              <a:rPr lang="zh-CN" altLang="en-US" sz="1800" dirty="0" smtClean="0">
                <a:latin typeface="微软雅黑" panose="020B0503020204020204" pitchFamily="34" charset="-122"/>
                <a:ea typeface="微软雅黑" panose="020B0503020204020204" pitchFamily="34" charset="-122"/>
              </a:rPr>
              <a:t>。</a:t>
            </a:r>
            <a:endParaRPr lang="zh-CN" altLang="en-US" sz="1800" dirty="0">
              <a:latin typeface="微软雅黑" panose="020B0503020204020204" pitchFamily="34" charset="-122"/>
              <a:ea typeface="微软雅黑" panose="020B0503020204020204" pitchFamily="34" charset="-122"/>
            </a:endParaRPr>
          </a:p>
        </p:txBody>
      </p:sp>
      <p:sp>
        <p:nvSpPr>
          <p:cNvPr id="3" name="文本占位符 2"/>
          <p:cNvSpPr>
            <a:spLocks noGrp="1"/>
          </p:cNvSpPr>
          <p:nvPr>
            <p:ph type="body" sz="quarter" idx="4294967295"/>
          </p:nvPr>
        </p:nvSpPr>
        <p:spPr>
          <a:xfrm>
            <a:off x="539750" y="203624"/>
            <a:ext cx="6480175" cy="620688"/>
          </a:xfrm>
          <a:prstGeom prst="rect">
            <a:avLst/>
          </a:prstGeom>
        </p:spPr>
        <p:txBody>
          <a:bodyPr/>
          <a:lstStyle/>
          <a:p>
            <a:pPr marL="0" indent="0">
              <a:buNone/>
            </a:pPr>
            <a:r>
              <a:rPr lang="zh-CN" altLang="en-US" dirty="0" smtClean="0">
                <a:latin typeface="微软雅黑" panose="020B0503020204020204" pitchFamily="34" charset="-122"/>
                <a:ea typeface="微软雅黑" panose="020B0503020204020204" pitchFamily="34" charset="-122"/>
              </a:rPr>
              <a:t>大数据与制造业</a:t>
            </a:r>
            <a:endParaRPr lang="zh-CN" altLang="en-US"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4067945" y="687472"/>
            <a:ext cx="4968552" cy="2597512"/>
          </a:xfrm>
          <a:prstGeom prst="rect">
            <a:avLst/>
          </a:prstGeom>
        </p:spPr>
      </p:pic>
      <p:sp>
        <p:nvSpPr>
          <p:cNvPr id="5" name="矩形 4"/>
          <p:cNvSpPr/>
          <p:nvPr/>
        </p:nvSpPr>
        <p:spPr>
          <a:xfrm>
            <a:off x="5508104" y="3131095"/>
            <a:ext cx="1872208" cy="307777"/>
          </a:xfrm>
          <a:prstGeom prst="rect">
            <a:avLst/>
          </a:prstGeom>
        </p:spPr>
        <p:txBody>
          <a:bodyPr wrap="square">
            <a:spAutoFit/>
          </a:bodyPr>
          <a:lstStyle/>
          <a:p>
            <a:pPr lvl="1"/>
            <a:r>
              <a:rPr lang="zh-CN" altLang="en-US" sz="1400" dirty="0">
                <a:latin typeface="微软雅黑" panose="020B0503020204020204" pitchFamily="34" charset="-122"/>
                <a:ea typeface="微软雅黑" panose="020B0503020204020204" pitchFamily="34" charset="-122"/>
              </a:rPr>
              <a:t>中国制造</a:t>
            </a:r>
            <a:r>
              <a:rPr lang="en-US" altLang="zh-CN" sz="1400" dirty="0">
                <a:latin typeface="微软雅黑" panose="020B0503020204020204" pitchFamily="34" charset="-122"/>
                <a:ea typeface="微软雅黑" panose="020B0503020204020204" pitchFamily="34" charset="-122"/>
              </a:rPr>
              <a:t>2025</a:t>
            </a:r>
          </a:p>
        </p:txBody>
      </p:sp>
    </p:spTree>
    <p:extLst>
      <p:ext uri="{BB962C8B-B14F-4D97-AF65-F5344CB8AC3E}">
        <p14:creationId xmlns:p14="http://schemas.microsoft.com/office/powerpoint/2010/main" val="23398921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4294967295"/>
          </p:nvPr>
        </p:nvSpPr>
        <p:spPr>
          <a:xfrm>
            <a:off x="525484" y="1268760"/>
            <a:ext cx="8078964" cy="3960440"/>
          </a:xfrm>
          <a:prstGeom prst="rect">
            <a:avLst/>
          </a:prstGeom>
        </p:spPr>
        <p:txBody>
          <a:bodyPr/>
          <a:lstStyle/>
          <a:p>
            <a:r>
              <a:rPr lang="zh-CN" altLang="en-US" sz="2000" dirty="0">
                <a:latin typeface="微软雅黑" panose="020B0503020204020204" pitchFamily="34" charset="-122"/>
                <a:ea typeface="微软雅黑" panose="020B0503020204020204" pitchFamily="34" charset="-122"/>
              </a:rPr>
              <a:t>大数据在工业</a:t>
            </a:r>
            <a:r>
              <a:rPr lang="en-US" altLang="zh-CN" sz="2000" dirty="0">
                <a:latin typeface="微软雅黑" panose="020B0503020204020204" pitchFamily="34" charset="-122"/>
                <a:ea typeface="微软雅黑" panose="020B0503020204020204" pitchFamily="34" charset="-122"/>
              </a:rPr>
              <a:t>4.0</a:t>
            </a:r>
            <a:r>
              <a:rPr lang="zh-CN" altLang="en-US" sz="2000" dirty="0">
                <a:latin typeface="微软雅黑" panose="020B0503020204020204" pitchFamily="34" charset="-122"/>
                <a:ea typeface="微软雅黑" panose="020B0503020204020204" pitchFamily="34" charset="-122"/>
              </a:rPr>
              <a:t>中的作用</a:t>
            </a:r>
          </a:p>
          <a:p>
            <a:pPr lvl="1"/>
            <a:r>
              <a:rPr lang="zh-CN" altLang="en-US" sz="2000" dirty="0">
                <a:latin typeface="微软雅黑" panose="020B0503020204020204" pitchFamily="34" charset="-122"/>
                <a:ea typeface="微软雅黑" panose="020B0503020204020204" pitchFamily="34" charset="-122"/>
              </a:rPr>
              <a:t>消费者洞察与个性化定制</a:t>
            </a:r>
          </a:p>
          <a:p>
            <a:pPr lvl="2"/>
            <a:r>
              <a:rPr lang="zh-CN" altLang="en-US" sz="2000" dirty="0">
                <a:latin typeface="微软雅黑" panose="020B0503020204020204" pitchFamily="34" charset="-122"/>
                <a:ea typeface="微软雅黑" panose="020B0503020204020204" pitchFamily="34" charset="-122"/>
              </a:rPr>
              <a:t>产品需求的大数据</a:t>
            </a:r>
          </a:p>
          <a:p>
            <a:pPr lvl="2"/>
            <a:r>
              <a:rPr lang="zh-CN" altLang="en-US" sz="2000" dirty="0">
                <a:latin typeface="微软雅黑" panose="020B0503020204020204" pitchFamily="34" charset="-122"/>
                <a:ea typeface="微软雅黑" panose="020B0503020204020204" pitchFamily="34" charset="-122"/>
              </a:rPr>
              <a:t>消费者与制造业企业间的交互和交易行为挖掘</a:t>
            </a:r>
          </a:p>
          <a:p>
            <a:pPr lvl="1"/>
            <a:r>
              <a:rPr lang="zh-CN" altLang="en-US" sz="2000" dirty="0">
                <a:latin typeface="微软雅黑" panose="020B0503020204020204" pitchFamily="34" charset="-122"/>
                <a:ea typeface="微软雅黑" panose="020B0503020204020204" pitchFamily="34" charset="-122"/>
              </a:rPr>
              <a:t>洞察全价值链数据</a:t>
            </a:r>
          </a:p>
          <a:p>
            <a:pPr lvl="2"/>
            <a:r>
              <a:rPr lang="zh-CN" altLang="en-US" sz="2000" dirty="0">
                <a:latin typeface="微软雅黑" panose="020B0503020204020204" pitchFamily="34" charset="-122"/>
                <a:ea typeface="微软雅黑" panose="020B0503020204020204" pitchFamily="34" charset="-122"/>
              </a:rPr>
              <a:t>技术研发、生产作业、采购销售、售后服务、内外部后勤等一系列环节</a:t>
            </a:r>
          </a:p>
          <a:p>
            <a:pPr lvl="1"/>
            <a:r>
              <a:rPr lang="zh-CN" altLang="en-US" sz="2000" dirty="0">
                <a:latin typeface="微软雅黑" panose="020B0503020204020204" pitchFamily="34" charset="-122"/>
                <a:ea typeface="微软雅黑" panose="020B0503020204020204" pitchFamily="34" charset="-122"/>
              </a:rPr>
              <a:t>实现智慧生产</a:t>
            </a:r>
          </a:p>
          <a:p>
            <a:pPr lvl="1"/>
            <a:r>
              <a:rPr lang="zh-CN" altLang="en-US" sz="2000" dirty="0">
                <a:latin typeface="微软雅黑" panose="020B0503020204020204" pitchFamily="34" charset="-122"/>
                <a:ea typeface="微软雅黑" panose="020B0503020204020204" pitchFamily="34" charset="-122"/>
              </a:rPr>
              <a:t>有效检测运营数据，提高管理</a:t>
            </a:r>
            <a:r>
              <a:rPr lang="zh-CN" altLang="en-US" sz="2000" dirty="0" smtClean="0">
                <a:latin typeface="微软雅黑" panose="020B0503020204020204" pitchFamily="34" charset="-122"/>
                <a:ea typeface="微软雅黑" panose="020B0503020204020204" pitchFamily="34" charset="-122"/>
              </a:rPr>
              <a:t>效率</a:t>
            </a:r>
            <a:endParaRPr lang="zh-CN" altLang="en-US" sz="2000" dirty="0">
              <a:latin typeface="微软雅黑" panose="020B0503020204020204" pitchFamily="34" charset="-122"/>
              <a:ea typeface="微软雅黑" panose="020B0503020204020204" pitchFamily="34" charset="-122"/>
            </a:endParaRPr>
          </a:p>
        </p:txBody>
      </p:sp>
      <p:sp>
        <p:nvSpPr>
          <p:cNvPr id="3" name="文本占位符 2"/>
          <p:cNvSpPr>
            <a:spLocks noGrp="1"/>
          </p:cNvSpPr>
          <p:nvPr>
            <p:ph type="body" sz="quarter" idx="4294967295"/>
          </p:nvPr>
        </p:nvSpPr>
        <p:spPr>
          <a:xfrm>
            <a:off x="539750" y="203624"/>
            <a:ext cx="6480175" cy="620688"/>
          </a:xfrm>
          <a:prstGeom prst="rect">
            <a:avLst/>
          </a:prstGeom>
        </p:spPr>
        <p:txBody>
          <a:bodyPr/>
          <a:lstStyle/>
          <a:p>
            <a:pPr marL="0" indent="0">
              <a:buNone/>
            </a:pPr>
            <a:r>
              <a:rPr lang="zh-CN" altLang="en-US" dirty="0" smtClean="0">
                <a:latin typeface="微软雅黑" panose="020B0503020204020204" pitchFamily="34" charset="-122"/>
                <a:ea typeface="微软雅黑" panose="020B0503020204020204" pitchFamily="34" charset="-122"/>
              </a:rPr>
              <a:t>大数据与制造业</a:t>
            </a:r>
            <a:endParaRPr lang="zh-CN" altLang="en-US" dirty="0">
              <a:latin typeface="微软雅黑" panose="020B0503020204020204" pitchFamily="34" charset="-122"/>
              <a:ea typeface="微软雅黑" panose="020B0503020204020204" pitchFamily="34" charset="-122"/>
            </a:endParaRPr>
          </a:p>
        </p:txBody>
      </p:sp>
      <p:sp>
        <p:nvSpPr>
          <p:cNvPr id="4" name="文本框 3"/>
          <p:cNvSpPr txBox="1"/>
          <p:nvPr/>
        </p:nvSpPr>
        <p:spPr>
          <a:xfrm>
            <a:off x="683568" y="5949280"/>
            <a:ext cx="7811382" cy="313394"/>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来源：前瞻产业研究院，</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工业</a:t>
            </a:r>
            <a:r>
              <a:rPr lang="en-US" altLang="zh-CN" sz="1400" dirty="0">
                <a:latin typeface="微软雅黑" panose="020B0503020204020204" pitchFamily="34" charset="-122"/>
                <a:ea typeface="微软雅黑" panose="020B0503020204020204" pitchFamily="34" charset="-122"/>
              </a:rPr>
              <a:t>4.0</a:t>
            </a:r>
            <a:r>
              <a:rPr lang="zh-CN" altLang="en-US" sz="1400" dirty="0">
                <a:latin typeface="微软雅黑" panose="020B0503020204020204" pitchFamily="34" charset="-122"/>
                <a:ea typeface="微软雅黑" panose="020B0503020204020204" pitchFamily="34" charset="-122"/>
              </a:rPr>
              <a:t>时代中国制造业商业模式创新与投资战略规划专项分析报告</a:t>
            </a:r>
            <a:r>
              <a:rPr lang="en-US" altLang="zh-CN" sz="1400" dirty="0">
                <a:latin typeface="微软雅黑" panose="020B0503020204020204" pitchFamily="34" charset="-122"/>
                <a:ea typeface="微软雅黑" panose="020B0503020204020204" pitchFamily="34" charset="-122"/>
              </a:rPr>
              <a:t>》</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567535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539750" y="203624"/>
            <a:ext cx="6480175" cy="620688"/>
          </a:xfrm>
          <a:prstGeom prst="rect">
            <a:avLst/>
          </a:prstGeom>
        </p:spPr>
        <p:txBody>
          <a:bodyPr/>
          <a:lstStyle/>
          <a:p>
            <a:pPr marL="0" indent="0">
              <a:buNone/>
            </a:pPr>
            <a:r>
              <a:rPr lang="zh-CN" altLang="en-US" dirty="0" smtClean="0">
                <a:latin typeface="微软雅黑" panose="020B0503020204020204" pitchFamily="34" charset="-122"/>
                <a:ea typeface="微软雅黑" panose="020B0503020204020204" pitchFamily="34" charset="-122"/>
              </a:rPr>
              <a:t>提纲</a:t>
            </a:r>
            <a:endParaRPr lang="zh-CN" altLang="en-US" dirty="0">
              <a:latin typeface="微软雅黑" panose="020B0503020204020204" pitchFamily="34" charset="-122"/>
              <a:ea typeface="微软雅黑" panose="020B0503020204020204" pitchFamily="34" charset="-122"/>
            </a:endParaRPr>
          </a:p>
        </p:txBody>
      </p:sp>
      <p:grpSp>
        <p:nvGrpSpPr>
          <p:cNvPr id="5" name="Group 11"/>
          <p:cNvGrpSpPr>
            <a:grpSpLocks/>
          </p:cNvGrpSpPr>
          <p:nvPr/>
        </p:nvGrpSpPr>
        <p:grpSpPr bwMode="auto">
          <a:xfrm>
            <a:off x="1116948" y="1715036"/>
            <a:ext cx="6807852" cy="653547"/>
            <a:chOff x="0" y="0"/>
            <a:chExt cx="7287686" cy="685502"/>
          </a:xfrm>
          <a:solidFill>
            <a:schemeClr val="tx1">
              <a:lumMod val="50000"/>
              <a:lumOff val="50000"/>
            </a:schemeClr>
          </a:solidFill>
        </p:grpSpPr>
        <p:sp>
          <p:nvSpPr>
            <p:cNvPr id="6"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7"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1</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8" name="TextBox 3"/>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大数据时代背景</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9" name="Group 15"/>
          <p:cNvGrpSpPr>
            <a:grpSpLocks/>
          </p:cNvGrpSpPr>
          <p:nvPr/>
        </p:nvGrpSpPr>
        <p:grpSpPr bwMode="auto">
          <a:xfrm>
            <a:off x="1116948" y="2543058"/>
            <a:ext cx="6807852" cy="653547"/>
            <a:chOff x="0" y="0"/>
            <a:chExt cx="7287686" cy="685502"/>
          </a:xfrm>
          <a:solidFill>
            <a:schemeClr val="tx1">
              <a:lumMod val="50000"/>
              <a:lumOff val="50000"/>
            </a:schemeClr>
          </a:solidFill>
        </p:grpSpPr>
        <p:sp>
          <p:nvSpPr>
            <p:cNvPr id="10"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sz="2000"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11"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sz="32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2</a:t>
              </a:r>
              <a:endParaRPr lang="zh-CN" altLang="en-US" sz="32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12" name="TextBox 127"/>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大</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数据行业应用</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3" name="Group 19"/>
          <p:cNvGrpSpPr>
            <a:grpSpLocks/>
          </p:cNvGrpSpPr>
          <p:nvPr/>
        </p:nvGrpSpPr>
        <p:grpSpPr bwMode="auto">
          <a:xfrm>
            <a:off x="1116948" y="3344186"/>
            <a:ext cx="6807852" cy="653547"/>
            <a:chOff x="0" y="0"/>
            <a:chExt cx="7287686" cy="685502"/>
          </a:xfrm>
          <a:solidFill>
            <a:schemeClr val="accent2"/>
          </a:solidFill>
        </p:grpSpPr>
        <p:sp>
          <p:nvSpPr>
            <p:cNvPr id="14" name="AutoShape 2"/>
            <p:cNvSpPr>
              <a:spLocks noChangeArrowheads="1"/>
            </p:cNvSpPr>
            <p:nvPr/>
          </p:nvSpPr>
          <p:spPr bwMode="auto">
            <a:xfrm>
              <a:off x="403359" y="64466"/>
              <a:ext cx="6884327" cy="621036"/>
            </a:xfrm>
            <a:prstGeom prst="roundRect">
              <a:avLst>
                <a:gd name="adj" fmla="val 10889"/>
              </a:avLst>
            </a:prstGeom>
            <a:grpFill/>
            <a:ln w="38100" cmpd="sng">
              <a:solidFill>
                <a:srgbClr val="FFFFFF"/>
              </a:solidFill>
              <a:bevel/>
              <a:headEnd/>
              <a:tailEnd/>
            </a:ln>
          </p:spPr>
          <p:txBody>
            <a:bodyPr wrap="none" anchor="ctr"/>
            <a:lstStyle/>
            <a:p>
              <a:endParaRPr lang="zh-CN" altLang="zh-CN" b="1">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黑体" panose="02010609060101010101" pitchFamily="49" charset="-122"/>
              </a:endParaRPr>
            </a:p>
          </p:txBody>
        </p:sp>
        <p:sp>
          <p:nvSpPr>
            <p:cNvPr id="15" name="AutoShape 6"/>
            <p:cNvSpPr>
              <a:spLocks noChangeArrowheads="1"/>
            </p:cNvSpPr>
            <p:nvPr/>
          </p:nvSpPr>
          <p:spPr bwMode="auto">
            <a:xfrm>
              <a:off x="0" y="0"/>
              <a:ext cx="619383" cy="561470"/>
            </a:xfrm>
            <a:prstGeom prst="roundRect">
              <a:avLst>
                <a:gd name="adj" fmla="val 11917"/>
              </a:avLst>
            </a:prstGeom>
            <a:grpFill/>
            <a:ln w="38100" cmpd="sng">
              <a:solidFill>
                <a:schemeClr val="bg1"/>
              </a:solidFill>
              <a:bevel/>
              <a:headEnd/>
              <a:tailEnd/>
            </a:ln>
          </p:spPr>
          <p:txBody>
            <a:bodyPr wrap="none" anchor="ctr"/>
            <a:lstStyle/>
            <a:p>
              <a:pPr algn="ctr"/>
              <a:r>
                <a:rPr 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rPr>
                <a:t>3</a:t>
              </a:r>
              <a:endParaRPr lang="zh-CN" alt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Black" panose="020B0A04020102020204" pitchFamily="34" charset="0"/>
              </a:endParaRPr>
            </a:p>
          </p:txBody>
        </p:sp>
        <p:sp>
          <p:nvSpPr>
            <p:cNvPr id="16" name="TextBox 131"/>
            <p:cNvSpPr>
              <a:spLocks noChangeArrowheads="1"/>
            </p:cNvSpPr>
            <p:nvPr/>
          </p:nvSpPr>
          <p:spPr bwMode="auto">
            <a:xfrm>
              <a:off x="792088" y="144016"/>
              <a:ext cx="6048672" cy="484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大</a:t>
              </a: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数据基础技术</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spTree>
    <p:extLst>
      <p:ext uri="{BB962C8B-B14F-4D97-AF65-F5344CB8AC3E}">
        <p14:creationId xmlns:p14="http://schemas.microsoft.com/office/powerpoint/2010/main" val="11877252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4294967295"/>
          </p:nvPr>
        </p:nvSpPr>
        <p:spPr>
          <a:xfrm>
            <a:off x="525484" y="4088555"/>
            <a:ext cx="8078964" cy="2076749"/>
          </a:xfrm>
          <a:prstGeom prst="rect">
            <a:avLst/>
          </a:prstGeom>
        </p:spPr>
        <p:txBody>
          <a:bodyPr>
            <a:normAutofit fontScale="55000" lnSpcReduction="20000"/>
          </a:bodyPr>
          <a:lstStyle/>
          <a:p>
            <a:r>
              <a:rPr lang="en-US" altLang="zh-CN" dirty="0" smtClean="0">
                <a:latin typeface="微软雅黑" panose="020B0503020204020204" pitchFamily="34" charset="-122"/>
                <a:ea typeface="微软雅黑" panose="020B0503020204020204" pitchFamily="34" charset="-122"/>
              </a:rPr>
              <a:t>High </a:t>
            </a:r>
            <a:r>
              <a:rPr lang="en-US" altLang="zh-CN" dirty="0">
                <a:latin typeface="微软雅黑" panose="020B0503020204020204" pitchFamily="34" charset="-122"/>
                <a:ea typeface="微软雅黑" panose="020B0503020204020204" pitchFamily="34" charset="-122"/>
              </a:rPr>
              <a:t>performance –</a:t>
            </a:r>
            <a:r>
              <a:rPr lang="zh-CN" altLang="en-US" dirty="0">
                <a:latin typeface="微软雅黑" panose="020B0503020204020204" pitchFamily="34" charset="-122"/>
                <a:ea typeface="微软雅黑" panose="020B0503020204020204" pitchFamily="34" charset="-122"/>
              </a:rPr>
              <a:t>高并发读写的需求</a:t>
            </a:r>
          </a:p>
          <a:p>
            <a:pPr lvl="1"/>
            <a:r>
              <a:rPr lang="zh-CN" altLang="en-US" dirty="0" smtClean="0">
                <a:latin typeface="微软雅黑" panose="020B0503020204020204" pitchFamily="34" charset="-122"/>
                <a:ea typeface="微软雅黑" panose="020B0503020204020204" pitchFamily="34" charset="-122"/>
              </a:rPr>
              <a:t>高</a:t>
            </a:r>
            <a:r>
              <a:rPr lang="zh-CN" altLang="en-US" dirty="0">
                <a:latin typeface="微软雅黑" panose="020B0503020204020204" pitchFamily="34" charset="-122"/>
                <a:ea typeface="微软雅黑" panose="020B0503020204020204" pitchFamily="34" charset="-122"/>
              </a:rPr>
              <a:t>并发、实时动态获取和更新</a:t>
            </a:r>
            <a:r>
              <a:rPr lang="zh-CN" altLang="en-US" dirty="0" smtClean="0">
                <a:latin typeface="微软雅黑" panose="020B0503020204020204" pitchFamily="34" charset="-122"/>
                <a:ea typeface="微软雅黑" panose="020B0503020204020204" pitchFamily="34" charset="-122"/>
              </a:rPr>
              <a:t>数据</a:t>
            </a:r>
            <a:endParaRPr lang="en-US" altLang="zh-CN" dirty="0" smtClean="0">
              <a:latin typeface="微软雅黑" panose="020B0503020204020204" pitchFamily="34" charset="-122"/>
              <a:ea typeface="微软雅黑" panose="020B0503020204020204" pitchFamily="34" charset="-122"/>
            </a:endParaRPr>
          </a:p>
          <a:p>
            <a:pPr lvl="1"/>
            <a:endParaRPr lang="zh-CN" altLang="en-US" dirty="0">
              <a:latin typeface="微软雅黑" panose="020B0503020204020204" pitchFamily="34" charset="-122"/>
              <a:ea typeface="微软雅黑" panose="020B0503020204020204" pitchFamily="34" charset="-122"/>
            </a:endParaRPr>
          </a:p>
          <a:p>
            <a:r>
              <a:rPr lang="en-US" altLang="zh-CN" dirty="0" smtClean="0">
                <a:latin typeface="微软雅黑" panose="020B0503020204020204" pitchFamily="34" charset="-122"/>
                <a:ea typeface="微软雅黑" panose="020B0503020204020204" pitchFamily="34" charset="-122"/>
              </a:rPr>
              <a:t>Huge </a:t>
            </a:r>
            <a:r>
              <a:rPr lang="en-US" altLang="zh-CN" dirty="0">
                <a:latin typeface="微软雅黑" panose="020B0503020204020204" pitchFamily="34" charset="-122"/>
                <a:ea typeface="微软雅黑" panose="020B0503020204020204" pitchFamily="34" charset="-122"/>
              </a:rPr>
              <a:t>Storage –</a:t>
            </a:r>
            <a:r>
              <a:rPr lang="zh-CN" altLang="en-US" dirty="0">
                <a:latin typeface="微软雅黑" panose="020B0503020204020204" pitchFamily="34" charset="-122"/>
                <a:ea typeface="微软雅黑" panose="020B0503020204020204" pitchFamily="34" charset="-122"/>
              </a:rPr>
              <a:t>海量数据的高效率存储和访问的需求</a:t>
            </a:r>
          </a:p>
          <a:p>
            <a:pPr lvl="1"/>
            <a:r>
              <a:rPr lang="zh-CN" altLang="en-US" dirty="0" smtClean="0">
                <a:latin typeface="微软雅黑" panose="020B0503020204020204" pitchFamily="34" charset="-122"/>
                <a:ea typeface="微软雅黑" panose="020B0503020204020204" pitchFamily="34" charset="-122"/>
              </a:rPr>
              <a:t>类似</a:t>
            </a:r>
            <a:r>
              <a:rPr lang="en-US" altLang="zh-CN" dirty="0" smtClean="0">
                <a:latin typeface="微软雅黑" panose="020B0503020204020204" pitchFamily="34" charset="-122"/>
                <a:ea typeface="微软雅黑" panose="020B0503020204020204" pitchFamily="34" charset="-122"/>
              </a:rPr>
              <a:t>SNS</a:t>
            </a:r>
            <a:r>
              <a:rPr lang="zh-CN" altLang="en-US" dirty="0">
                <a:latin typeface="微软雅黑" panose="020B0503020204020204" pitchFamily="34" charset="-122"/>
                <a:ea typeface="微软雅黑" panose="020B0503020204020204" pitchFamily="34" charset="-122"/>
              </a:rPr>
              <a:t>网站，海量用户信息的高效率实时存储和查询</a:t>
            </a:r>
          </a:p>
          <a:p>
            <a:endParaRPr lang="zh-CN" altLang="en-US" dirty="0">
              <a:latin typeface="微软雅黑" panose="020B0503020204020204" pitchFamily="34" charset="-122"/>
              <a:ea typeface="微软雅黑" panose="020B0503020204020204" pitchFamily="34" charset="-122"/>
            </a:endParaRPr>
          </a:p>
          <a:p>
            <a:r>
              <a:rPr lang="en-US" altLang="zh-CN" dirty="0">
                <a:latin typeface="微软雅黑" panose="020B0503020204020204" pitchFamily="34" charset="-122"/>
                <a:ea typeface="微软雅黑" panose="020B0503020204020204" pitchFamily="34" charset="-122"/>
              </a:rPr>
              <a:t>High Scalability &amp;&amp; High Availability –</a:t>
            </a:r>
            <a:r>
              <a:rPr lang="zh-CN" altLang="en-US" dirty="0">
                <a:latin typeface="微软雅黑" panose="020B0503020204020204" pitchFamily="34" charset="-122"/>
                <a:ea typeface="微软雅黑" panose="020B0503020204020204" pitchFamily="34" charset="-122"/>
              </a:rPr>
              <a:t>高可扩展性和高可用性的需求</a:t>
            </a:r>
          </a:p>
          <a:p>
            <a:pPr lvl="1"/>
            <a:r>
              <a:rPr lang="zh-CN" altLang="en-US" dirty="0" smtClean="0">
                <a:latin typeface="微软雅黑" panose="020B0503020204020204" pitchFamily="34" charset="-122"/>
                <a:ea typeface="微软雅黑" panose="020B0503020204020204" pitchFamily="34" charset="-122"/>
              </a:rPr>
              <a:t>需要</a:t>
            </a:r>
            <a:r>
              <a:rPr lang="zh-CN" altLang="en-US" dirty="0">
                <a:latin typeface="微软雅黑" panose="020B0503020204020204" pitchFamily="34" charset="-122"/>
                <a:ea typeface="微软雅黑" panose="020B0503020204020204" pitchFamily="34" charset="-122"/>
              </a:rPr>
              <a:t>拥有快速横向扩展能力、提供</a:t>
            </a:r>
            <a:r>
              <a:rPr lang="en-US" altLang="zh-CN" dirty="0">
                <a:latin typeface="微软雅黑" panose="020B0503020204020204" pitchFamily="34" charset="-122"/>
                <a:ea typeface="微软雅黑" panose="020B0503020204020204" pitchFamily="34" charset="-122"/>
              </a:rPr>
              <a:t>7*24</a:t>
            </a:r>
            <a:r>
              <a:rPr lang="zh-CN" altLang="en-US" dirty="0">
                <a:latin typeface="微软雅黑" panose="020B0503020204020204" pitchFamily="34" charset="-122"/>
                <a:ea typeface="微软雅黑" panose="020B0503020204020204" pitchFamily="34" charset="-122"/>
              </a:rPr>
              <a:t>小时不间断服务</a:t>
            </a:r>
          </a:p>
          <a:p>
            <a:endParaRPr lang="zh-CN" altLang="en-US" dirty="0">
              <a:latin typeface="微软雅黑" panose="020B0503020204020204" pitchFamily="34" charset="-122"/>
              <a:ea typeface="微软雅黑" panose="020B0503020204020204" pitchFamily="34" charset="-122"/>
            </a:endParaRPr>
          </a:p>
        </p:txBody>
      </p:sp>
      <p:sp>
        <p:nvSpPr>
          <p:cNvPr id="3" name="文本占位符 2"/>
          <p:cNvSpPr>
            <a:spLocks noGrp="1"/>
          </p:cNvSpPr>
          <p:nvPr>
            <p:ph type="body" sz="quarter" idx="4294967295"/>
          </p:nvPr>
        </p:nvSpPr>
        <p:spPr>
          <a:xfrm>
            <a:off x="539750" y="203624"/>
            <a:ext cx="6480175" cy="620688"/>
          </a:xfrm>
          <a:prstGeom prst="rect">
            <a:avLst/>
          </a:prstGeom>
        </p:spPr>
        <p:txBody>
          <a:bodyPr/>
          <a:lstStyle/>
          <a:p>
            <a:pPr marL="0" indent="0">
              <a:buNone/>
            </a:pPr>
            <a:r>
              <a:rPr lang="zh-CN" altLang="en-US" dirty="0" smtClean="0">
                <a:latin typeface="微软雅黑" panose="020B0503020204020204" pitchFamily="34" charset="-122"/>
                <a:ea typeface="微软雅黑" panose="020B0503020204020204" pitchFamily="34" charset="-122"/>
              </a:rPr>
              <a:t>大数据的系统需求</a:t>
            </a:r>
            <a:endParaRPr lang="zh-CN" altLang="en-US" dirty="0">
              <a:latin typeface="微软雅黑" panose="020B0503020204020204" pitchFamily="34" charset="-122"/>
              <a:ea typeface="微软雅黑" panose="020B0503020204020204" pitchFamily="34" charset="-122"/>
            </a:endParaRPr>
          </a:p>
        </p:txBody>
      </p:sp>
      <p:pic>
        <p:nvPicPr>
          <p:cNvPr id="4" name="图片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23850" y="1196752"/>
            <a:ext cx="3856038" cy="2549525"/>
          </a:xfrm>
          <a:prstGeom prst="rect">
            <a:avLst/>
          </a:prstGeom>
          <a:noFill/>
          <a:ln>
            <a:noFill/>
          </a:ln>
          <a:effectLst>
            <a:outerShdw blurRad="63500" dist="139700" dir="2700000" algn="ctr" rotWithShape="0">
              <a:srgbClr val="333333">
                <a:alpha val="64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427538" y="1196752"/>
            <a:ext cx="4392612" cy="2519363"/>
          </a:xfrm>
          <a:prstGeom prst="rect">
            <a:avLst/>
          </a:prstGeom>
          <a:noFill/>
          <a:ln>
            <a:noFill/>
          </a:ln>
          <a:effectLst>
            <a:outerShdw blurRad="63500" dist="139700" dir="2700000" algn="ctr" rotWithShape="0">
              <a:srgbClr val="333333">
                <a:alpha val="64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504103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539750" y="203624"/>
            <a:ext cx="6480175" cy="620688"/>
          </a:xfrm>
          <a:prstGeom prst="rect">
            <a:avLst/>
          </a:prstGeom>
        </p:spPr>
        <p:txBody>
          <a:bodyPr/>
          <a:lstStyle/>
          <a:p>
            <a:pPr marL="0" indent="0">
              <a:buNone/>
            </a:pPr>
            <a:r>
              <a:rPr lang="zh-CN" altLang="en-US" dirty="0" smtClean="0">
                <a:latin typeface="+mj-ea"/>
                <a:ea typeface="+mj-ea"/>
              </a:rPr>
              <a:t>大数据的生态图</a:t>
            </a:r>
            <a:endParaRPr lang="zh-CN" altLang="en-US" dirty="0">
              <a:latin typeface="+mj-ea"/>
              <a:ea typeface="+mj-ea"/>
            </a:endParaRPr>
          </a:p>
        </p:txBody>
      </p:sp>
      <p:sp>
        <p:nvSpPr>
          <p:cNvPr id="4" name="圆角矩形 3"/>
          <p:cNvSpPr/>
          <p:nvPr/>
        </p:nvSpPr>
        <p:spPr>
          <a:xfrm>
            <a:off x="467544" y="1196752"/>
            <a:ext cx="8280920" cy="576064"/>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latin typeface="+mj-ea"/>
                <a:ea typeface="+mj-ea"/>
              </a:rPr>
              <a:t>Ambari</a:t>
            </a:r>
          </a:p>
          <a:p>
            <a:pPr algn="ctr"/>
            <a:r>
              <a:rPr lang="en-US" altLang="zh-CN" dirty="0" smtClean="0">
                <a:solidFill>
                  <a:schemeClr val="tx1"/>
                </a:solidFill>
                <a:latin typeface="+mj-ea"/>
                <a:ea typeface="+mj-ea"/>
              </a:rPr>
              <a:t>(</a:t>
            </a:r>
            <a:r>
              <a:rPr lang="zh-CN" altLang="en-US" dirty="0" smtClean="0">
                <a:solidFill>
                  <a:schemeClr val="tx1"/>
                </a:solidFill>
                <a:latin typeface="+mj-ea"/>
                <a:ea typeface="+mj-ea"/>
              </a:rPr>
              <a:t>安装部署工具）</a:t>
            </a:r>
            <a:endParaRPr lang="zh-CN" altLang="en-US" dirty="0">
              <a:solidFill>
                <a:schemeClr val="tx1"/>
              </a:solidFill>
              <a:latin typeface="+mj-ea"/>
              <a:ea typeface="+mj-ea"/>
            </a:endParaRPr>
          </a:p>
        </p:txBody>
      </p:sp>
      <p:sp>
        <p:nvSpPr>
          <p:cNvPr id="5" name="圆角矩形 4"/>
          <p:cNvSpPr/>
          <p:nvPr/>
        </p:nvSpPr>
        <p:spPr>
          <a:xfrm>
            <a:off x="467544" y="1988840"/>
            <a:ext cx="720080" cy="4176464"/>
          </a:xfrm>
          <a:prstGeom prst="round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altLang="zh-CN" dirty="0" smtClean="0">
                <a:solidFill>
                  <a:schemeClr val="bg1"/>
                </a:solidFill>
                <a:latin typeface="+mj-ea"/>
                <a:ea typeface="+mj-ea"/>
              </a:rPr>
              <a:t>Zookeeper</a:t>
            </a:r>
          </a:p>
          <a:p>
            <a:pPr algn="ctr"/>
            <a:r>
              <a:rPr lang="en-US" altLang="zh-CN" dirty="0" smtClean="0">
                <a:solidFill>
                  <a:schemeClr val="bg1"/>
                </a:solidFill>
                <a:latin typeface="+mj-ea"/>
                <a:ea typeface="+mj-ea"/>
              </a:rPr>
              <a:t>(</a:t>
            </a:r>
            <a:r>
              <a:rPr lang="zh-CN" altLang="en-US" dirty="0" smtClean="0">
                <a:solidFill>
                  <a:schemeClr val="bg1"/>
                </a:solidFill>
                <a:latin typeface="+mj-ea"/>
                <a:ea typeface="+mj-ea"/>
              </a:rPr>
              <a:t>分布式协调服务）</a:t>
            </a:r>
            <a:endParaRPr lang="zh-CN" altLang="en-US" dirty="0">
              <a:solidFill>
                <a:schemeClr val="bg1"/>
              </a:solidFill>
              <a:latin typeface="+mj-ea"/>
              <a:ea typeface="+mj-ea"/>
            </a:endParaRPr>
          </a:p>
        </p:txBody>
      </p:sp>
      <p:sp>
        <p:nvSpPr>
          <p:cNvPr id="6" name="圆角矩形 5"/>
          <p:cNvSpPr/>
          <p:nvPr/>
        </p:nvSpPr>
        <p:spPr>
          <a:xfrm>
            <a:off x="1403648" y="1988840"/>
            <a:ext cx="720080" cy="3067439"/>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altLang="zh-CN" dirty="0" smtClean="0">
                <a:latin typeface="+mj-ea"/>
                <a:ea typeface="+mj-ea"/>
              </a:rPr>
              <a:t>Hbase</a:t>
            </a:r>
          </a:p>
          <a:p>
            <a:pPr algn="ctr"/>
            <a:r>
              <a:rPr lang="zh-CN" altLang="en-US" dirty="0" smtClean="0">
                <a:latin typeface="+mj-ea"/>
                <a:ea typeface="+mj-ea"/>
              </a:rPr>
              <a:t>（分布式数据库）</a:t>
            </a:r>
            <a:endParaRPr lang="zh-CN" altLang="en-US" dirty="0">
              <a:latin typeface="+mj-ea"/>
              <a:ea typeface="+mj-ea"/>
            </a:endParaRPr>
          </a:p>
        </p:txBody>
      </p:sp>
      <p:sp>
        <p:nvSpPr>
          <p:cNvPr id="7" name="圆角矩形 6"/>
          <p:cNvSpPr/>
          <p:nvPr/>
        </p:nvSpPr>
        <p:spPr>
          <a:xfrm>
            <a:off x="1547664" y="5517232"/>
            <a:ext cx="6048672" cy="648072"/>
          </a:xfrm>
          <a:prstGeom prst="roundRect">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mj-ea"/>
                <a:ea typeface="+mj-ea"/>
              </a:rPr>
              <a:t>HDFS</a:t>
            </a:r>
          </a:p>
          <a:p>
            <a:pPr algn="ctr"/>
            <a:r>
              <a:rPr lang="en-US" altLang="zh-CN" dirty="0" smtClean="0">
                <a:latin typeface="+mj-ea"/>
                <a:ea typeface="+mj-ea"/>
              </a:rPr>
              <a:t>(</a:t>
            </a:r>
            <a:r>
              <a:rPr lang="zh-CN" altLang="en-US" dirty="0" smtClean="0">
                <a:latin typeface="+mj-ea"/>
                <a:ea typeface="+mj-ea"/>
              </a:rPr>
              <a:t>分布式存储系统）</a:t>
            </a:r>
            <a:endParaRPr lang="zh-CN" altLang="en-US" dirty="0">
              <a:latin typeface="+mj-ea"/>
              <a:ea typeface="+mj-ea"/>
            </a:endParaRPr>
          </a:p>
        </p:txBody>
      </p:sp>
      <p:sp>
        <p:nvSpPr>
          <p:cNvPr id="8" name="圆角矩形 7"/>
          <p:cNvSpPr/>
          <p:nvPr/>
        </p:nvSpPr>
        <p:spPr>
          <a:xfrm>
            <a:off x="2267744" y="4437112"/>
            <a:ext cx="5328592" cy="648072"/>
          </a:xfrm>
          <a:prstGeom prst="roundRect">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mj-ea"/>
                <a:ea typeface="+mj-ea"/>
              </a:rPr>
              <a:t>YARN</a:t>
            </a:r>
          </a:p>
          <a:p>
            <a:pPr algn="ctr"/>
            <a:r>
              <a:rPr lang="zh-CN" altLang="en-US" dirty="0" smtClean="0">
                <a:latin typeface="+mj-ea"/>
                <a:ea typeface="+mj-ea"/>
              </a:rPr>
              <a:t>（资源调度和管理框架）</a:t>
            </a:r>
            <a:endParaRPr lang="zh-CN" altLang="en-US" dirty="0">
              <a:latin typeface="+mj-ea"/>
              <a:ea typeface="+mj-ea"/>
            </a:endParaRPr>
          </a:p>
        </p:txBody>
      </p:sp>
      <p:sp>
        <p:nvSpPr>
          <p:cNvPr id="10" name="圆角矩形 9"/>
          <p:cNvSpPr/>
          <p:nvPr/>
        </p:nvSpPr>
        <p:spPr>
          <a:xfrm>
            <a:off x="2267744" y="3428899"/>
            <a:ext cx="1944216" cy="648072"/>
          </a:xfrm>
          <a:prstGeom prst="roundRect">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mj-ea"/>
                <a:ea typeface="+mj-ea"/>
              </a:rPr>
              <a:t>MapReduce</a:t>
            </a:r>
          </a:p>
          <a:p>
            <a:pPr algn="ctr"/>
            <a:r>
              <a:rPr lang="en-US" altLang="zh-CN" dirty="0" smtClean="0">
                <a:latin typeface="+mj-ea"/>
                <a:ea typeface="+mj-ea"/>
              </a:rPr>
              <a:t>(</a:t>
            </a:r>
            <a:r>
              <a:rPr lang="zh-CN" altLang="en-US" dirty="0" smtClean="0">
                <a:latin typeface="+mj-ea"/>
                <a:ea typeface="+mj-ea"/>
              </a:rPr>
              <a:t>离线计算）</a:t>
            </a:r>
            <a:endParaRPr lang="zh-CN" altLang="en-US" dirty="0">
              <a:latin typeface="+mj-ea"/>
              <a:ea typeface="+mj-ea"/>
            </a:endParaRPr>
          </a:p>
        </p:txBody>
      </p:sp>
      <p:sp>
        <p:nvSpPr>
          <p:cNvPr id="11" name="圆角矩形 10"/>
          <p:cNvSpPr/>
          <p:nvPr/>
        </p:nvSpPr>
        <p:spPr>
          <a:xfrm>
            <a:off x="4355976" y="3422172"/>
            <a:ext cx="1558652" cy="648072"/>
          </a:xfrm>
          <a:prstGeom prst="round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mj-ea"/>
                <a:ea typeface="+mj-ea"/>
              </a:rPr>
              <a:t>Tez</a:t>
            </a:r>
          </a:p>
          <a:p>
            <a:pPr algn="ctr"/>
            <a:r>
              <a:rPr lang="en-US" altLang="zh-CN" dirty="0" smtClean="0">
                <a:latin typeface="+mj-ea"/>
                <a:ea typeface="+mj-ea"/>
              </a:rPr>
              <a:t>(DAG</a:t>
            </a:r>
            <a:r>
              <a:rPr lang="zh-CN" altLang="en-US" dirty="0" smtClean="0">
                <a:latin typeface="+mj-ea"/>
                <a:ea typeface="+mj-ea"/>
              </a:rPr>
              <a:t>计算）</a:t>
            </a:r>
            <a:endParaRPr lang="zh-CN" altLang="en-US" dirty="0">
              <a:latin typeface="+mj-ea"/>
              <a:ea typeface="+mj-ea"/>
            </a:endParaRPr>
          </a:p>
        </p:txBody>
      </p:sp>
      <p:sp>
        <p:nvSpPr>
          <p:cNvPr id="12" name="圆角矩形 11"/>
          <p:cNvSpPr/>
          <p:nvPr/>
        </p:nvSpPr>
        <p:spPr>
          <a:xfrm>
            <a:off x="6037684" y="3429000"/>
            <a:ext cx="1558652" cy="648072"/>
          </a:xfrm>
          <a:prstGeom prst="round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mj-ea"/>
                <a:ea typeface="+mj-ea"/>
              </a:rPr>
              <a:t>Spark</a:t>
            </a:r>
          </a:p>
          <a:p>
            <a:pPr algn="ctr"/>
            <a:r>
              <a:rPr lang="en-US" altLang="zh-CN" dirty="0" smtClean="0">
                <a:latin typeface="+mj-ea"/>
                <a:ea typeface="+mj-ea"/>
              </a:rPr>
              <a:t>(</a:t>
            </a:r>
            <a:r>
              <a:rPr lang="zh-CN" altLang="en-US" dirty="0" smtClean="0">
                <a:latin typeface="+mj-ea"/>
                <a:ea typeface="+mj-ea"/>
              </a:rPr>
              <a:t>内存计算）</a:t>
            </a:r>
            <a:endParaRPr lang="zh-CN" altLang="en-US" dirty="0">
              <a:latin typeface="+mj-ea"/>
              <a:ea typeface="+mj-ea"/>
            </a:endParaRPr>
          </a:p>
        </p:txBody>
      </p:sp>
      <p:sp>
        <p:nvSpPr>
          <p:cNvPr id="13" name="圆角矩形 12"/>
          <p:cNvSpPr/>
          <p:nvPr/>
        </p:nvSpPr>
        <p:spPr>
          <a:xfrm>
            <a:off x="2283768" y="2780928"/>
            <a:ext cx="828092" cy="432048"/>
          </a:xfrm>
          <a:prstGeom prst="roundRect">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latin typeface="+mj-ea"/>
                <a:ea typeface="+mj-ea"/>
              </a:rPr>
              <a:t>Hive</a:t>
            </a:r>
            <a:endParaRPr lang="zh-CN" altLang="en-US" dirty="0">
              <a:solidFill>
                <a:schemeClr val="tx1"/>
              </a:solidFill>
              <a:latin typeface="+mj-ea"/>
              <a:ea typeface="+mj-ea"/>
            </a:endParaRPr>
          </a:p>
        </p:txBody>
      </p:sp>
      <p:sp>
        <p:nvSpPr>
          <p:cNvPr id="14" name="圆角矩形 13"/>
          <p:cNvSpPr/>
          <p:nvPr/>
        </p:nvSpPr>
        <p:spPr>
          <a:xfrm>
            <a:off x="3275856" y="2780928"/>
            <a:ext cx="828092" cy="432048"/>
          </a:xfrm>
          <a:prstGeom prst="roundRect">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latin typeface="+mj-ea"/>
                <a:ea typeface="+mj-ea"/>
              </a:rPr>
              <a:t>Pig</a:t>
            </a:r>
            <a:endParaRPr lang="zh-CN" altLang="en-US" dirty="0">
              <a:solidFill>
                <a:schemeClr val="tx1"/>
              </a:solidFill>
              <a:latin typeface="+mj-ea"/>
              <a:ea typeface="+mj-ea"/>
            </a:endParaRPr>
          </a:p>
        </p:txBody>
      </p:sp>
      <p:sp>
        <p:nvSpPr>
          <p:cNvPr id="15" name="圆角矩形 14"/>
          <p:cNvSpPr/>
          <p:nvPr/>
        </p:nvSpPr>
        <p:spPr>
          <a:xfrm>
            <a:off x="4355976" y="2780928"/>
            <a:ext cx="1080120" cy="432048"/>
          </a:xfrm>
          <a:prstGeom prst="roundRect">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latin typeface="+mj-ea"/>
                <a:ea typeface="+mj-ea"/>
              </a:rPr>
              <a:t>Hive2</a:t>
            </a:r>
            <a:endParaRPr lang="zh-CN" altLang="en-US" dirty="0">
              <a:solidFill>
                <a:schemeClr val="tx1"/>
              </a:solidFill>
              <a:latin typeface="+mj-ea"/>
              <a:ea typeface="+mj-ea"/>
            </a:endParaRPr>
          </a:p>
        </p:txBody>
      </p:sp>
      <p:sp>
        <p:nvSpPr>
          <p:cNvPr id="16" name="圆角矩形 15"/>
          <p:cNvSpPr/>
          <p:nvPr/>
        </p:nvSpPr>
        <p:spPr>
          <a:xfrm>
            <a:off x="5580112" y="2780928"/>
            <a:ext cx="828092" cy="432048"/>
          </a:xfrm>
          <a:prstGeom prst="roundRect">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latin typeface="+mj-ea"/>
                <a:ea typeface="+mj-ea"/>
              </a:rPr>
              <a:t>Pig2</a:t>
            </a:r>
            <a:endParaRPr lang="zh-CN" altLang="en-US" dirty="0">
              <a:solidFill>
                <a:schemeClr val="tx1"/>
              </a:solidFill>
              <a:latin typeface="+mj-ea"/>
              <a:ea typeface="+mj-ea"/>
            </a:endParaRPr>
          </a:p>
        </p:txBody>
      </p:sp>
      <p:sp>
        <p:nvSpPr>
          <p:cNvPr id="17" name="圆角矩形 16"/>
          <p:cNvSpPr/>
          <p:nvPr/>
        </p:nvSpPr>
        <p:spPr>
          <a:xfrm>
            <a:off x="6624228" y="2780928"/>
            <a:ext cx="828092" cy="432048"/>
          </a:xfrm>
          <a:prstGeom prst="roundRect">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latin typeface="+mj-ea"/>
                <a:ea typeface="+mj-ea"/>
              </a:rPr>
              <a:t>……</a:t>
            </a:r>
            <a:endParaRPr lang="zh-CN" altLang="en-US" dirty="0">
              <a:solidFill>
                <a:schemeClr val="tx1"/>
              </a:solidFill>
              <a:latin typeface="+mj-ea"/>
              <a:ea typeface="+mj-ea"/>
            </a:endParaRPr>
          </a:p>
        </p:txBody>
      </p:sp>
      <p:sp>
        <p:nvSpPr>
          <p:cNvPr id="18" name="圆角矩形 17"/>
          <p:cNvSpPr/>
          <p:nvPr/>
        </p:nvSpPr>
        <p:spPr>
          <a:xfrm>
            <a:off x="2283768" y="1988840"/>
            <a:ext cx="6320680" cy="648072"/>
          </a:xfrm>
          <a:prstGeom prst="round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mj-ea"/>
                <a:ea typeface="+mj-ea"/>
              </a:rPr>
              <a:t>Oozie</a:t>
            </a:r>
          </a:p>
          <a:p>
            <a:pPr algn="ctr"/>
            <a:r>
              <a:rPr lang="zh-CN" altLang="en-US" dirty="0" smtClean="0">
                <a:latin typeface="+mj-ea"/>
                <a:ea typeface="+mj-ea"/>
              </a:rPr>
              <a:t>（作业调度系统）</a:t>
            </a:r>
            <a:endParaRPr lang="zh-CN" altLang="en-US" dirty="0">
              <a:latin typeface="+mj-ea"/>
              <a:ea typeface="+mj-ea"/>
            </a:endParaRPr>
          </a:p>
        </p:txBody>
      </p:sp>
      <p:sp>
        <p:nvSpPr>
          <p:cNvPr id="19" name="圆角矩形 18"/>
          <p:cNvSpPr/>
          <p:nvPr/>
        </p:nvSpPr>
        <p:spPr>
          <a:xfrm>
            <a:off x="7884368" y="3356992"/>
            <a:ext cx="864096" cy="1332148"/>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altLang="zh-CN" dirty="0" smtClean="0">
                <a:latin typeface="+mj-ea"/>
                <a:ea typeface="+mj-ea"/>
              </a:rPr>
              <a:t>Sqoop</a:t>
            </a:r>
          </a:p>
          <a:p>
            <a:pPr algn="ctr"/>
            <a:r>
              <a:rPr lang="en-US" altLang="zh-CN" dirty="0" smtClean="0">
                <a:latin typeface="+mj-ea"/>
                <a:ea typeface="+mj-ea"/>
              </a:rPr>
              <a:t>(</a:t>
            </a:r>
            <a:r>
              <a:rPr lang="zh-CN" altLang="en-US" dirty="0" smtClean="0">
                <a:latin typeface="+mj-ea"/>
                <a:ea typeface="+mj-ea"/>
              </a:rPr>
              <a:t>数据库</a:t>
            </a:r>
            <a:r>
              <a:rPr lang="en-US" altLang="zh-CN" dirty="0" smtClean="0">
                <a:latin typeface="+mj-ea"/>
                <a:ea typeface="+mj-ea"/>
              </a:rPr>
              <a:t>ETL</a:t>
            </a:r>
            <a:r>
              <a:rPr lang="zh-CN" altLang="en-US" dirty="0" smtClean="0">
                <a:latin typeface="+mj-ea"/>
                <a:ea typeface="+mj-ea"/>
              </a:rPr>
              <a:t>工具）</a:t>
            </a:r>
            <a:endParaRPr lang="zh-CN" altLang="en-US" dirty="0">
              <a:latin typeface="+mj-ea"/>
              <a:ea typeface="+mj-ea"/>
            </a:endParaRPr>
          </a:p>
        </p:txBody>
      </p:sp>
      <p:sp>
        <p:nvSpPr>
          <p:cNvPr id="20" name="圆角矩形 19"/>
          <p:cNvSpPr/>
          <p:nvPr/>
        </p:nvSpPr>
        <p:spPr>
          <a:xfrm>
            <a:off x="7884368" y="4869160"/>
            <a:ext cx="864096" cy="1332148"/>
          </a:xfrm>
          <a:prstGeom prst="round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altLang="zh-CN" dirty="0" smtClean="0">
                <a:latin typeface="+mj-ea"/>
                <a:ea typeface="+mj-ea"/>
              </a:rPr>
              <a:t>Flume</a:t>
            </a:r>
          </a:p>
          <a:p>
            <a:pPr algn="ctr"/>
            <a:r>
              <a:rPr lang="en-US" altLang="zh-CN" dirty="0" smtClean="0">
                <a:latin typeface="+mj-ea"/>
                <a:ea typeface="+mj-ea"/>
              </a:rPr>
              <a:t>(</a:t>
            </a:r>
            <a:r>
              <a:rPr lang="zh-CN" altLang="en-US" dirty="0" smtClean="0">
                <a:latin typeface="+mj-ea"/>
                <a:ea typeface="+mj-ea"/>
              </a:rPr>
              <a:t>日志收集）</a:t>
            </a:r>
            <a:endParaRPr lang="zh-CN" altLang="en-US" dirty="0">
              <a:latin typeface="+mj-ea"/>
              <a:ea typeface="+mj-ea"/>
            </a:endParaRPr>
          </a:p>
        </p:txBody>
      </p:sp>
    </p:spTree>
    <p:extLst>
      <p:ext uri="{BB962C8B-B14F-4D97-AF65-F5344CB8AC3E}">
        <p14:creationId xmlns:p14="http://schemas.microsoft.com/office/powerpoint/2010/main" val="100389125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4294967295"/>
          </p:nvPr>
        </p:nvSpPr>
        <p:spPr>
          <a:xfrm>
            <a:off x="525484" y="1052736"/>
            <a:ext cx="8078964" cy="5256584"/>
          </a:xfrm>
          <a:prstGeom prst="rect">
            <a:avLst/>
          </a:prstGeom>
        </p:spPr>
        <p:txBody>
          <a:bodyPr>
            <a:noAutofit/>
          </a:bodyPr>
          <a:lstStyle/>
          <a:p>
            <a:pPr>
              <a:lnSpc>
                <a:spcPct val="150000"/>
              </a:lnSpc>
              <a:buSzPct val="73000"/>
              <a:buFont typeface="Wingdings 2" panose="05020102010507070707" pitchFamily="18" charset="2"/>
              <a:buChar char=""/>
            </a:pPr>
            <a:r>
              <a:rPr lang="zh-CN" altLang="en-US" sz="2400" dirty="0">
                <a:latin typeface="微软雅黑" panose="020B0503020204020204" pitchFamily="34" charset="-122"/>
                <a:ea typeface="微软雅黑" panose="020B0503020204020204" pitchFamily="34" charset="-122"/>
              </a:rPr>
              <a:t>来源于Google，在类似搜索引擎的查询并行化分析处理领域取得极大成功</a:t>
            </a:r>
          </a:p>
          <a:p>
            <a:pPr>
              <a:lnSpc>
                <a:spcPct val="150000"/>
              </a:lnSpc>
              <a:buSzPct val="73000"/>
              <a:buFont typeface="Wingdings 2" panose="05020102010507070707" pitchFamily="18" charset="2"/>
              <a:buChar char=""/>
            </a:pPr>
            <a:r>
              <a:rPr lang="zh-CN" altLang="en-US" sz="2400" dirty="0">
                <a:latin typeface="微软雅黑" panose="020B0503020204020204" pitchFamily="34" charset="-122"/>
                <a:ea typeface="微软雅黑" panose="020B0503020204020204" pitchFamily="34" charset="-122"/>
              </a:rPr>
              <a:t>针对大规模数据密集型应用的编程范式（programming paradigm）</a:t>
            </a:r>
          </a:p>
          <a:p>
            <a:pPr>
              <a:lnSpc>
                <a:spcPct val="150000"/>
              </a:lnSpc>
              <a:buSzPct val="73000"/>
              <a:buFont typeface="Wingdings 2" panose="05020102010507070707" pitchFamily="18" charset="2"/>
              <a:buChar char=""/>
            </a:pPr>
            <a:r>
              <a:rPr lang="zh-CN" altLang="en-US" sz="2400" dirty="0">
                <a:latin typeface="微软雅黑" panose="020B0503020204020204" pitchFamily="34" charset="-122"/>
                <a:ea typeface="微软雅黑" panose="020B0503020204020204" pitchFamily="34" charset="-122"/>
              </a:rPr>
              <a:t>所基于的BigTable和HDFS 是非常质朴的数据模型和存储系统</a:t>
            </a:r>
          </a:p>
          <a:p>
            <a:pPr>
              <a:lnSpc>
                <a:spcPct val="150000"/>
              </a:lnSpc>
              <a:buSzPct val="73000"/>
              <a:buFont typeface="Wingdings 2" panose="05020102010507070707" pitchFamily="18" charset="2"/>
              <a:buChar char=""/>
            </a:pPr>
            <a:r>
              <a:rPr lang="zh-CN" altLang="en-US" sz="2400" dirty="0">
                <a:latin typeface="微软雅黑" panose="020B0503020204020204" pitchFamily="34" charset="-122"/>
                <a:ea typeface="微软雅黑" panose="020B0503020204020204" pitchFamily="34" charset="-122"/>
              </a:rPr>
              <a:t>适用领域有限，为大数据研究打开了思路，但绝不代表大数据技术全部</a:t>
            </a:r>
          </a:p>
          <a:p>
            <a:pPr algn="ctr">
              <a:lnSpc>
                <a:spcPct val="150000"/>
              </a:lnSpc>
              <a:buClr>
                <a:srgbClr val="7030A0"/>
              </a:buClr>
              <a:buSzPct val="73000"/>
              <a:buNone/>
            </a:pPr>
            <a:r>
              <a:rPr lang="zh-CN" altLang="en-US" sz="2400" b="1" dirty="0">
                <a:solidFill>
                  <a:srgbClr val="FF0000"/>
                </a:solidFill>
                <a:latin typeface="微软雅黑" panose="020B0503020204020204" pitchFamily="34" charset="-122"/>
                <a:ea typeface="微软雅黑" panose="020B0503020204020204" pitchFamily="34" charset="-122"/>
              </a:rPr>
              <a:t>回到起点来重新审视数据管理之</a:t>
            </a:r>
            <a:r>
              <a:rPr lang="zh-CN" altLang="en-US" sz="2400" b="1" dirty="0" smtClean="0">
                <a:solidFill>
                  <a:srgbClr val="FF0000"/>
                </a:solidFill>
                <a:latin typeface="微软雅黑" panose="020B0503020204020204" pitchFamily="34" charset="-122"/>
                <a:ea typeface="微软雅黑" panose="020B0503020204020204" pitchFamily="34" charset="-122"/>
              </a:rPr>
              <a:t>目的</a:t>
            </a:r>
            <a:endParaRPr lang="zh-CN" altLang="en-US" sz="2400" b="1" dirty="0">
              <a:solidFill>
                <a:srgbClr val="FF0000"/>
              </a:solidFill>
              <a:latin typeface="微软雅黑" panose="020B0503020204020204" pitchFamily="34" charset="-122"/>
              <a:ea typeface="微软雅黑" panose="020B0503020204020204" pitchFamily="34" charset="-122"/>
            </a:endParaRPr>
          </a:p>
        </p:txBody>
      </p:sp>
      <p:sp>
        <p:nvSpPr>
          <p:cNvPr id="3" name="文本占位符 2"/>
          <p:cNvSpPr>
            <a:spLocks noGrp="1"/>
          </p:cNvSpPr>
          <p:nvPr>
            <p:ph type="body" sz="quarter" idx="4294967295"/>
          </p:nvPr>
        </p:nvSpPr>
        <p:spPr>
          <a:xfrm>
            <a:off x="539750" y="203624"/>
            <a:ext cx="6480175" cy="620688"/>
          </a:xfrm>
          <a:prstGeom prst="rect">
            <a:avLst/>
          </a:prstGeom>
        </p:spPr>
        <p:txBody>
          <a:bodyPr/>
          <a:lstStyle/>
          <a:p>
            <a:pPr marL="0" indent="0">
              <a:buNone/>
            </a:pPr>
            <a:r>
              <a:rPr lang="zh-CN" altLang="en-US" dirty="0" smtClean="0">
                <a:latin typeface="微软雅黑" panose="020B0503020204020204" pitchFamily="34" charset="-122"/>
                <a:ea typeface="微软雅黑" panose="020B0503020204020204" pitchFamily="34" charset="-122"/>
              </a:rPr>
              <a:t>大数据技术就是</a:t>
            </a:r>
            <a:r>
              <a:rPr lang="en-US" altLang="zh-CN" dirty="0" err="1" smtClean="0">
                <a:latin typeface="微软雅黑" panose="020B0503020204020204" pitchFamily="34" charset="-122"/>
                <a:ea typeface="微软雅黑" panose="020B0503020204020204" pitchFamily="34" charset="-122"/>
              </a:rPr>
              <a:t>Hadoop+M</a:t>
            </a:r>
            <a:r>
              <a:rPr lang="en-US" altLang="zh-CN" dirty="0" smtClean="0">
                <a:latin typeface="微软雅黑" panose="020B0503020204020204" pitchFamily="34" charset="-122"/>
                <a:ea typeface="微软雅黑" panose="020B0503020204020204" pitchFamily="34" charset="-122"/>
              </a:rPr>
              <a:t>/R?</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4626954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539750" y="275632"/>
            <a:ext cx="6480175" cy="849112"/>
          </a:xfrm>
          <a:prstGeom prst="rect">
            <a:avLst/>
          </a:prstGeom>
        </p:spPr>
        <p:txBody>
          <a:bodyPr>
            <a:normAutofit/>
          </a:bodyPr>
          <a:lstStyle/>
          <a:p>
            <a:pPr marL="0" indent="0">
              <a:buNone/>
            </a:pPr>
            <a:r>
              <a:rPr lang="zh-CN" altLang="en-US" dirty="0" smtClean="0">
                <a:latin typeface="微软雅黑" panose="020B0503020204020204" pitchFamily="34" charset="-122"/>
                <a:ea typeface="微软雅黑" panose="020B0503020204020204" pitchFamily="34" charset="-122"/>
              </a:rPr>
              <a:t>数据处理技术分布式演进趋势</a:t>
            </a:r>
            <a:endParaRPr lang="en-US" altLang="zh-CN" dirty="0" smtClean="0">
              <a:latin typeface="微软雅黑" panose="020B0503020204020204" pitchFamily="34" charset="-122"/>
              <a:ea typeface="微软雅黑" panose="020B0503020204020204" pitchFamily="34" charset="-122"/>
            </a:endParaRPr>
          </a:p>
          <a:p>
            <a:pPr marL="0" indent="0">
              <a:buNone/>
            </a:pPr>
            <a:endParaRPr lang="zh-CN" altLang="en-US"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24037" y="1844824"/>
            <a:ext cx="9084467" cy="3543820"/>
          </a:xfrm>
          <a:prstGeom prst="rect">
            <a:avLst/>
          </a:prstGeom>
        </p:spPr>
      </p:pic>
      <p:sp>
        <p:nvSpPr>
          <p:cNvPr id="2" name="矩形 1"/>
          <p:cNvSpPr/>
          <p:nvPr/>
        </p:nvSpPr>
        <p:spPr>
          <a:xfrm>
            <a:off x="2699792" y="5517232"/>
            <a:ext cx="3158237" cy="369332"/>
          </a:xfrm>
          <a:prstGeom prst="rect">
            <a:avLst/>
          </a:prstGeom>
        </p:spPr>
        <p:txBody>
          <a:bodyPr wrap="none">
            <a:spAutoFit/>
          </a:bodyPr>
          <a:lstStyle/>
          <a:p>
            <a:r>
              <a:rPr lang="en-US" altLang="zh-CN" dirty="0">
                <a:latin typeface="微软雅黑" panose="020B0503020204020204" pitchFamily="34" charset="-122"/>
                <a:ea typeface="微软雅黑" panose="020B0503020204020204" pitchFamily="34" charset="-122"/>
              </a:rPr>
              <a:t>Hadoop</a:t>
            </a:r>
            <a:r>
              <a:rPr lang="zh-CN" altLang="en-US" dirty="0">
                <a:latin typeface="微软雅黑" panose="020B0503020204020204" pitchFamily="34" charset="-122"/>
                <a:ea typeface="微软雅黑" panose="020B0503020204020204" pitchFamily="34" charset="-122"/>
              </a:rPr>
              <a:t>成为开发的事实标准</a:t>
            </a:r>
          </a:p>
        </p:txBody>
      </p:sp>
    </p:spTree>
    <p:extLst>
      <p:ext uri="{BB962C8B-B14F-4D97-AF65-F5344CB8AC3E}">
        <p14:creationId xmlns:p14="http://schemas.microsoft.com/office/powerpoint/2010/main" val="329451640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4294967295"/>
          </p:nvPr>
        </p:nvSpPr>
        <p:spPr>
          <a:xfrm>
            <a:off x="395536" y="1268760"/>
            <a:ext cx="8064896" cy="2952328"/>
          </a:xfrm>
          <a:prstGeom prst="rect">
            <a:avLst/>
          </a:prstGeom>
        </p:spPr>
        <p:txBody>
          <a:bodyPr>
            <a:normAutofit fontScale="62500" lnSpcReduction="20000"/>
          </a:bodyPr>
          <a:lstStyle/>
          <a:p>
            <a:pPr>
              <a:lnSpc>
                <a:spcPct val="120000"/>
              </a:lnSpc>
            </a:pPr>
            <a:r>
              <a:rPr lang="en-US" altLang="zh-CN" dirty="0" smtClean="0">
                <a:latin typeface="微软雅黑" panose="020B0503020204020204" pitchFamily="34" charset="-122"/>
                <a:ea typeface="微软雅黑" panose="020B0503020204020204" pitchFamily="34" charset="-122"/>
              </a:rPr>
              <a:t>Hadoop</a:t>
            </a:r>
            <a:r>
              <a:rPr lang="zh-CN" altLang="en-US" dirty="0">
                <a:latin typeface="微软雅黑" panose="020B0503020204020204" pitchFamily="34" charset="-122"/>
                <a:ea typeface="微软雅黑" panose="020B0503020204020204" pitchFamily="34" charset="-122"/>
              </a:rPr>
              <a:t>是</a:t>
            </a:r>
            <a:r>
              <a:rPr lang="en-US" altLang="zh-CN" dirty="0">
                <a:latin typeface="微软雅黑" panose="020B0503020204020204" pitchFamily="34" charset="-122"/>
                <a:ea typeface="微软雅黑" panose="020B0503020204020204" pitchFamily="34" charset="-122"/>
              </a:rPr>
              <a:t>Apache</a:t>
            </a:r>
            <a:r>
              <a:rPr lang="zh-CN" altLang="en-US" dirty="0">
                <a:latin typeface="微软雅黑" panose="020B0503020204020204" pitchFamily="34" charset="-122"/>
                <a:ea typeface="微软雅黑" panose="020B0503020204020204" pitchFamily="34" charset="-122"/>
              </a:rPr>
              <a:t>基金会的一个项目</a:t>
            </a:r>
            <a:r>
              <a:rPr lang="zh-CN" altLang="en-US" dirty="0" smtClean="0">
                <a:latin typeface="微软雅黑" panose="020B0503020204020204" pitchFamily="34" charset="-122"/>
                <a:ea typeface="微软雅黑" panose="020B0503020204020204" pitchFamily="34" charset="-122"/>
              </a:rPr>
              <a:t>总称，主要</a:t>
            </a:r>
            <a:r>
              <a:rPr lang="zh-CN" altLang="en-US" dirty="0">
                <a:latin typeface="微软雅黑" panose="020B0503020204020204" pitchFamily="34" charset="-122"/>
                <a:ea typeface="微软雅黑" panose="020B0503020204020204" pitchFamily="34" charset="-122"/>
              </a:rPr>
              <a:t>由</a:t>
            </a:r>
            <a:r>
              <a:rPr lang="en-US" altLang="zh-CN" dirty="0">
                <a:latin typeface="微软雅黑" panose="020B0503020204020204" pitchFamily="34" charset="-122"/>
                <a:ea typeface="微软雅黑" panose="020B0503020204020204" pitchFamily="34" charset="-122"/>
              </a:rPr>
              <a:t>HDFS</a:t>
            </a:r>
            <a:r>
              <a:rPr lang="zh-CN" altLang="en-US" dirty="0">
                <a:latin typeface="微软雅黑" panose="020B0503020204020204" pitchFamily="34" charset="-122"/>
                <a:ea typeface="微软雅黑" panose="020B0503020204020204" pitchFamily="34" charset="-122"/>
              </a:rPr>
              <a:t>、 </a:t>
            </a:r>
            <a:r>
              <a:rPr lang="en-US" altLang="zh-CN" dirty="0">
                <a:latin typeface="微软雅黑" panose="020B0503020204020204" pitchFamily="34" charset="-122"/>
                <a:ea typeface="微软雅黑" panose="020B0503020204020204" pitchFamily="34" charset="-122"/>
              </a:rPr>
              <a:t>MapReduce</a:t>
            </a:r>
            <a:r>
              <a:rPr lang="zh-CN" altLang="en-US" dirty="0">
                <a:latin typeface="微软雅黑" panose="020B0503020204020204" pitchFamily="34" charset="-122"/>
                <a:ea typeface="微软雅黑" panose="020B0503020204020204" pitchFamily="34" charset="-122"/>
              </a:rPr>
              <a:t>和</a:t>
            </a:r>
            <a:r>
              <a:rPr lang="en-US" altLang="zh-CN" dirty="0" err="1">
                <a:latin typeface="微软雅黑" panose="020B0503020204020204" pitchFamily="34" charset="-122"/>
                <a:ea typeface="微软雅黑" panose="020B0503020204020204" pitchFamily="34" charset="-122"/>
              </a:rPr>
              <a:t>HBase</a:t>
            </a:r>
            <a:r>
              <a:rPr lang="zh-CN" altLang="en-US" dirty="0">
                <a:latin typeface="微软雅黑" panose="020B0503020204020204" pitchFamily="34" charset="-122"/>
                <a:ea typeface="微软雅黑" panose="020B0503020204020204" pitchFamily="34" charset="-122"/>
              </a:rPr>
              <a:t>等组成。 </a:t>
            </a:r>
            <a:r>
              <a:rPr lang="en-US" altLang="zh-CN" dirty="0" smtClean="0">
                <a:latin typeface="微软雅黑" panose="020B0503020204020204" pitchFamily="34" charset="-122"/>
                <a:ea typeface="微软雅黑" panose="020B0503020204020204" pitchFamily="34" charset="-122"/>
              </a:rPr>
              <a:t>HDFS</a:t>
            </a:r>
            <a:r>
              <a:rPr lang="zh-CN" altLang="en-US" dirty="0">
                <a:latin typeface="微软雅黑" panose="020B0503020204020204" pitchFamily="34" charset="-122"/>
                <a:ea typeface="微软雅黑" panose="020B0503020204020204" pitchFamily="34" charset="-122"/>
              </a:rPr>
              <a:t>是对</a:t>
            </a:r>
            <a:r>
              <a:rPr lang="en-US" altLang="zh-CN" dirty="0">
                <a:latin typeface="微软雅黑" panose="020B0503020204020204" pitchFamily="34" charset="-122"/>
                <a:ea typeface="微软雅黑" panose="020B0503020204020204" pitchFamily="34" charset="-122"/>
              </a:rPr>
              <a:t>Google GFS</a:t>
            </a:r>
            <a:r>
              <a:rPr lang="zh-CN" altLang="en-US" dirty="0">
                <a:latin typeface="微软雅黑" panose="020B0503020204020204" pitchFamily="34" charset="-122"/>
                <a:ea typeface="微软雅黑" panose="020B0503020204020204" pitchFamily="34" charset="-122"/>
              </a:rPr>
              <a:t>的开源实现， </a:t>
            </a:r>
            <a:r>
              <a:rPr lang="en-US" altLang="zh-CN" dirty="0">
                <a:latin typeface="微软雅黑" panose="020B0503020204020204" pitchFamily="34" charset="-122"/>
                <a:ea typeface="微软雅黑" panose="020B0503020204020204" pitchFamily="34" charset="-122"/>
              </a:rPr>
              <a:t>MapReduce</a:t>
            </a:r>
            <a:r>
              <a:rPr lang="zh-CN" altLang="en-US" dirty="0">
                <a:latin typeface="微软雅黑" panose="020B0503020204020204" pitchFamily="34" charset="-122"/>
                <a:ea typeface="微软雅黑" panose="020B0503020204020204" pitchFamily="34" charset="-122"/>
              </a:rPr>
              <a:t>是对</a:t>
            </a:r>
            <a:r>
              <a:rPr lang="en-US" altLang="zh-CN" dirty="0">
                <a:latin typeface="微软雅黑" panose="020B0503020204020204" pitchFamily="34" charset="-122"/>
                <a:ea typeface="微软雅黑" panose="020B0503020204020204" pitchFamily="34" charset="-122"/>
              </a:rPr>
              <a:t>Google MapReduce</a:t>
            </a:r>
            <a:r>
              <a:rPr lang="zh-CN" altLang="en-US" dirty="0">
                <a:latin typeface="微软雅黑" panose="020B0503020204020204" pitchFamily="34" charset="-122"/>
                <a:ea typeface="微软雅黑" panose="020B0503020204020204" pitchFamily="34" charset="-122"/>
              </a:rPr>
              <a:t>的开源</a:t>
            </a:r>
            <a:r>
              <a:rPr lang="zh-CN" altLang="en-US" dirty="0" smtClean="0">
                <a:latin typeface="微软雅黑" panose="020B0503020204020204" pitchFamily="34" charset="-122"/>
                <a:ea typeface="微软雅黑" panose="020B0503020204020204" pitchFamily="34" charset="-122"/>
              </a:rPr>
              <a:t>实现</a:t>
            </a:r>
            <a:endParaRPr lang="zh-CN" altLang="en-US" dirty="0">
              <a:latin typeface="微软雅黑" panose="020B0503020204020204" pitchFamily="34" charset="-122"/>
              <a:ea typeface="微软雅黑" panose="020B0503020204020204" pitchFamily="34" charset="-122"/>
            </a:endParaRPr>
          </a:p>
          <a:p>
            <a:pPr>
              <a:lnSpc>
                <a:spcPct val="120000"/>
              </a:lnSpc>
            </a:pPr>
            <a:r>
              <a:rPr lang="en-US" altLang="zh-CN" dirty="0" err="1">
                <a:latin typeface="微软雅黑" panose="020B0503020204020204" pitchFamily="34" charset="-122"/>
                <a:ea typeface="微软雅黑" panose="020B0503020204020204" pitchFamily="34" charset="-122"/>
              </a:rPr>
              <a:t>HBase</a:t>
            </a:r>
            <a:r>
              <a:rPr lang="zh-CN" altLang="en-US" dirty="0">
                <a:latin typeface="微软雅黑" panose="020B0503020204020204" pitchFamily="34" charset="-122"/>
                <a:ea typeface="微软雅黑" panose="020B0503020204020204" pitchFamily="34" charset="-122"/>
              </a:rPr>
              <a:t>是</a:t>
            </a:r>
            <a:r>
              <a:rPr lang="en-US" altLang="zh-CN" dirty="0">
                <a:latin typeface="微软雅黑" panose="020B0503020204020204" pitchFamily="34" charset="-122"/>
                <a:ea typeface="微软雅黑" panose="020B0503020204020204" pitchFamily="34" charset="-122"/>
              </a:rPr>
              <a:t>Google </a:t>
            </a:r>
            <a:r>
              <a:rPr lang="en-US" altLang="zh-CN" dirty="0" err="1">
                <a:latin typeface="微软雅黑" panose="020B0503020204020204" pitchFamily="34" charset="-122"/>
                <a:ea typeface="微软雅黑" panose="020B0503020204020204" pitchFamily="34" charset="-122"/>
              </a:rPr>
              <a:t>BigTable</a:t>
            </a:r>
            <a:r>
              <a:rPr lang="zh-CN" altLang="en-US" dirty="0">
                <a:latin typeface="微软雅黑" panose="020B0503020204020204" pitchFamily="34" charset="-122"/>
                <a:ea typeface="微软雅黑" panose="020B0503020204020204" pitchFamily="34" charset="-122"/>
              </a:rPr>
              <a:t>的开源实现。</a:t>
            </a:r>
          </a:p>
          <a:p>
            <a:pPr>
              <a:lnSpc>
                <a:spcPct val="120000"/>
              </a:lnSpc>
            </a:pPr>
            <a:r>
              <a:rPr lang="en-US" altLang="zh-CN" dirty="0" smtClean="0">
                <a:latin typeface="微软雅黑" panose="020B0503020204020204" pitchFamily="34" charset="-122"/>
                <a:ea typeface="微软雅黑" panose="020B0503020204020204" pitchFamily="34" charset="-122"/>
              </a:rPr>
              <a:t>Hadoop </a:t>
            </a:r>
            <a:r>
              <a:rPr lang="zh-CN" altLang="en-US" dirty="0">
                <a:latin typeface="微软雅黑" panose="020B0503020204020204" pitchFamily="34" charset="-122"/>
                <a:ea typeface="微软雅黑" panose="020B0503020204020204" pitchFamily="34" charset="-122"/>
              </a:rPr>
              <a:t>来源于其创始人</a:t>
            </a:r>
            <a:r>
              <a:rPr lang="en-US" altLang="zh-CN" dirty="0">
                <a:latin typeface="微软雅黑" panose="020B0503020204020204" pitchFamily="34" charset="-122"/>
                <a:ea typeface="微软雅黑" panose="020B0503020204020204" pitchFamily="34" charset="-122"/>
              </a:rPr>
              <a:t>Doug Cutting</a:t>
            </a:r>
            <a:r>
              <a:rPr lang="zh-CN" altLang="en-US" dirty="0">
                <a:latin typeface="微软雅黑" panose="020B0503020204020204" pitchFamily="34" charset="-122"/>
                <a:ea typeface="微软雅黑" panose="020B0503020204020204" pitchFamily="34" charset="-122"/>
              </a:rPr>
              <a:t>的儿子给一头黄色大象取的名字。</a:t>
            </a:r>
          </a:p>
          <a:p>
            <a:pPr>
              <a:lnSpc>
                <a:spcPct val="120000"/>
              </a:lnSpc>
            </a:pPr>
            <a:r>
              <a:rPr lang="en-US" altLang="zh-CN" dirty="0" smtClean="0">
                <a:latin typeface="微软雅黑" panose="020B0503020204020204" pitchFamily="34" charset="-122"/>
                <a:ea typeface="微软雅黑" panose="020B0503020204020204" pitchFamily="34" charset="-122"/>
              </a:rPr>
              <a:t>Hadoop</a:t>
            </a:r>
            <a:r>
              <a:rPr lang="zh-CN" altLang="en-US" dirty="0">
                <a:latin typeface="微软雅黑" panose="020B0503020204020204" pitchFamily="34" charset="-122"/>
                <a:ea typeface="微软雅黑" panose="020B0503020204020204" pitchFamily="34" charset="-122"/>
              </a:rPr>
              <a:t>最初只与网页索引有关，迅速发展成为分析大数据的领先平台。</a:t>
            </a:r>
          </a:p>
        </p:txBody>
      </p:sp>
      <p:sp>
        <p:nvSpPr>
          <p:cNvPr id="3" name="文本占位符 2"/>
          <p:cNvSpPr>
            <a:spLocks noGrp="1"/>
          </p:cNvSpPr>
          <p:nvPr>
            <p:ph type="body" sz="quarter" idx="4294967295"/>
          </p:nvPr>
        </p:nvSpPr>
        <p:spPr>
          <a:xfrm>
            <a:off x="539750" y="203624"/>
            <a:ext cx="6480175" cy="620688"/>
          </a:xfrm>
          <a:prstGeom prst="rect">
            <a:avLst/>
          </a:prstGeom>
        </p:spPr>
        <p:txBody>
          <a:bodyPr/>
          <a:lstStyle/>
          <a:p>
            <a:pPr marL="0" indent="0">
              <a:buNone/>
            </a:pPr>
            <a:r>
              <a:rPr lang="zh-CN" altLang="en-US" dirty="0" smtClean="0">
                <a:latin typeface="微软雅黑" panose="020B0503020204020204" pitchFamily="34" charset="-122"/>
                <a:ea typeface="微软雅黑" panose="020B0503020204020204" pitchFamily="34" charset="-122"/>
              </a:rPr>
              <a:t>揭开</a:t>
            </a:r>
            <a:r>
              <a:rPr lang="en-US" altLang="zh-CN" dirty="0" smtClean="0">
                <a:latin typeface="微软雅黑" panose="020B0503020204020204" pitchFamily="34" charset="-122"/>
                <a:ea typeface="微软雅黑" panose="020B0503020204020204" pitchFamily="34" charset="-122"/>
              </a:rPr>
              <a:t>Hadoop</a:t>
            </a:r>
            <a:r>
              <a:rPr lang="zh-CN" altLang="en-US" dirty="0" smtClean="0">
                <a:latin typeface="微软雅黑" panose="020B0503020204020204" pitchFamily="34" charset="-122"/>
                <a:ea typeface="微软雅黑" panose="020B0503020204020204" pitchFamily="34" charset="-122"/>
              </a:rPr>
              <a:t>面纱</a:t>
            </a:r>
            <a:endParaRPr lang="zh-CN" altLang="en-US"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2436128" y="4437112"/>
            <a:ext cx="4257675" cy="1743075"/>
          </a:xfrm>
          <a:prstGeom prst="rect">
            <a:avLst/>
          </a:prstGeom>
        </p:spPr>
      </p:pic>
    </p:spTree>
    <p:extLst>
      <p:ext uri="{BB962C8B-B14F-4D97-AF65-F5344CB8AC3E}">
        <p14:creationId xmlns:p14="http://schemas.microsoft.com/office/powerpoint/2010/main" val="275663624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540000" y="205200"/>
            <a:ext cx="6480000" cy="541955"/>
          </a:xfrm>
        </p:spPr>
        <p:txBody>
          <a:bodyPr/>
          <a:lstStyle/>
          <a:p>
            <a:pPr algn="l"/>
            <a:r>
              <a:rPr lang="en-US" altLang="zh-CN" dirty="0" smtClean="0"/>
              <a:t>Hadoop</a:t>
            </a:r>
            <a:r>
              <a:rPr lang="zh-CN" altLang="en-US" dirty="0" smtClean="0"/>
              <a:t>特点</a:t>
            </a:r>
            <a:endParaRPr lang="zh-CN" altLang="en-US" dirty="0"/>
          </a:p>
        </p:txBody>
      </p:sp>
      <p:sp>
        <p:nvSpPr>
          <p:cNvPr id="3" name="文本占位符 2"/>
          <p:cNvSpPr>
            <a:spLocks noGrp="1"/>
          </p:cNvSpPr>
          <p:nvPr>
            <p:ph sz="quarter" idx="11"/>
          </p:nvPr>
        </p:nvSpPr>
        <p:spPr>
          <a:xfrm>
            <a:off x="287984" y="1267200"/>
            <a:ext cx="4140000" cy="4538064"/>
          </a:xfrm>
        </p:spPr>
        <p:txBody>
          <a:bodyPr/>
          <a:lstStyle/>
          <a:p>
            <a:r>
              <a:rPr lang="zh-CN" altLang="en-US" sz="2800" dirty="0" smtClean="0">
                <a:latin typeface="微软雅黑" panose="020B0503020204020204" pitchFamily="34" charset="-122"/>
                <a:ea typeface="微软雅黑" panose="020B0503020204020204" pitchFamily="34" charset="-122"/>
              </a:rPr>
              <a:t>特点</a:t>
            </a:r>
            <a:endParaRPr lang="en-US" altLang="zh-CN" sz="2800" dirty="0" smtClean="0">
              <a:latin typeface="微软雅黑" panose="020B0503020204020204" pitchFamily="34" charset="-122"/>
              <a:ea typeface="微软雅黑" panose="020B0503020204020204" pitchFamily="34" charset="-122"/>
            </a:endParaRPr>
          </a:p>
          <a:p>
            <a:pPr lvl="1"/>
            <a:r>
              <a:rPr lang="zh-CN" altLang="en-US" sz="2400" dirty="0">
                <a:latin typeface="微软雅黑" panose="020B0503020204020204" pitchFamily="34" charset="-122"/>
                <a:ea typeface="微软雅黑" panose="020B0503020204020204" pitchFamily="34" charset="-122"/>
              </a:rPr>
              <a:t>扩容能力强</a:t>
            </a:r>
          </a:p>
          <a:p>
            <a:pPr lvl="1"/>
            <a:r>
              <a:rPr lang="zh-CN" altLang="en-US" sz="2400" dirty="0">
                <a:latin typeface="微软雅黑" panose="020B0503020204020204" pitchFamily="34" charset="-122"/>
                <a:ea typeface="微软雅黑" panose="020B0503020204020204" pitchFamily="34" charset="-122"/>
              </a:rPr>
              <a:t>成本低</a:t>
            </a:r>
          </a:p>
          <a:p>
            <a:pPr lvl="1"/>
            <a:r>
              <a:rPr lang="zh-CN" altLang="en-US" sz="2400" dirty="0">
                <a:latin typeface="微软雅黑" panose="020B0503020204020204" pitchFamily="34" charset="-122"/>
                <a:ea typeface="微软雅黑" panose="020B0503020204020204" pitchFamily="34" charset="-122"/>
              </a:rPr>
              <a:t>高效率</a:t>
            </a:r>
          </a:p>
          <a:p>
            <a:pPr lvl="1"/>
            <a:r>
              <a:rPr lang="zh-CN" altLang="en-US" sz="2400" dirty="0">
                <a:latin typeface="微软雅黑" panose="020B0503020204020204" pitchFamily="34" charset="-122"/>
                <a:ea typeface="微软雅黑" panose="020B0503020204020204" pitchFamily="34" charset="-122"/>
              </a:rPr>
              <a:t>可靠性</a:t>
            </a:r>
          </a:p>
          <a:p>
            <a:pPr marL="457200" lvl="1" indent="0">
              <a:buNone/>
            </a:pPr>
            <a:endParaRPr lang="zh-CN" altLang="en-US" sz="2400" dirty="0">
              <a:latin typeface="微软雅黑" panose="020B0503020204020204" pitchFamily="34" charset="-122"/>
              <a:ea typeface="微软雅黑" panose="020B0503020204020204" pitchFamily="34" charset="-122"/>
            </a:endParaRPr>
          </a:p>
        </p:txBody>
      </p:sp>
      <p:sp>
        <p:nvSpPr>
          <p:cNvPr id="5" name="内容占位符 4"/>
          <p:cNvSpPr>
            <a:spLocks noGrp="1"/>
          </p:cNvSpPr>
          <p:nvPr>
            <p:ph sz="quarter" idx="12"/>
          </p:nvPr>
        </p:nvSpPr>
        <p:spPr>
          <a:xfrm>
            <a:off x="4643438" y="1267201"/>
            <a:ext cx="4140000" cy="4538063"/>
          </a:xfrm>
        </p:spPr>
        <p:txBody>
          <a:bodyPr/>
          <a:lstStyle/>
          <a:p>
            <a:r>
              <a:rPr lang="zh-CN" altLang="en-US" sz="2800" dirty="0">
                <a:latin typeface="微软雅黑" panose="020B0503020204020204" pitchFamily="34" charset="-122"/>
                <a:ea typeface="微软雅黑" panose="020B0503020204020204" pitchFamily="34" charset="-122"/>
              </a:rPr>
              <a:t>适合场景</a:t>
            </a:r>
          </a:p>
          <a:p>
            <a:pPr lvl="1"/>
            <a:r>
              <a:rPr lang="zh-CN" altLang="en-US" sz="2400" dirty="0">
                <a:latin typeface="微软雅黑" panose="020B0503020204020204" pitchFamily="34" charset="-122"/>
                <a:ea typeface="微软雅黑" panose="020B0503020204020204" pitchFamily="34" charset="-122"/>
              </a:rPr>
              <a:t>大数据分析</a:t>
            </a:r>
          </a:p>
          <a:p>
            <a:pPr lvl="1"/>
            <a:r>
              <a:rPr lang="zh-CN" altLang="en-US" sz="2400" dirty="0">
                <a:latin typeface="微软雅黑" panose="020B0503020204020204" pitchFamily="34" charset="-122"/>
                <a:ea typeface="微软雅黑" panose="020B0503020204020204" pitchFamily="34" charset="-122"/>
              </a:rPr>
              <a:t>离线</a:t>
            </a:r>
            <a:r>
              <a:rPr lang="zh-CN" altLang="en-US" sz="2400" dirty="0" smtClean="0">
                <a:latin typeface="微软雅黑" panose="020B0503020204020204" pitchFamily="34" charset="-122"/>
                <a:ea typeface="微软雅黑" panose="020B0503020204020204" pitchFamily="34" charset="-122"/>
              </a:rPr>
              <a:t>分析</a:t>
            </a:r>
            <a:endParaRPr lang="en-US" altLang="zh-CN" sz="2400" dirty="0" smtClean="0">
              <a:latin typeface="微软雅黑" panose="020B0503020204020204" pitchFamily="34" charset="-122"/>
              <a:ea typeface="微软雅黑" panose="020B0503020204020204" pitchFamily="34" charset="-122"/>
            </a:endParaRPr>
          </a:p>
          <a:p>
            <a:pPr lvl="1"/>
            <a:endParaRPr lang="zh-CN" altLang="en-US" sz="2400" dirty="0">
              <a:latin typeface="微软雅黑" panose="020B0503020204020204" pitchFamily="34" charset="-122"/>
              <a:ea typeface="微软雅黑" panose="020B0503020204020204" pitchFamily="34" charset="-122"/>
            </a:endParaRPr>
          </a:p>
          <a:p>
            <a:r>
              <a:rPr lang="zh-CN" altLang="en-US" sz="2800" dirty="0">
                <a:latin typeface="微软雅黑" panose="020B0503020204020204" pitchFamily="34" charset="-122"/>
                <a:ea typeface="微软雅黑" panose="020B0503020204020204" pitchFamily="34" charset="-122"/>
              </a:rPr>
              <a:t>不适合场景</a:t>
            </a:r>
          </a:p>
          <a:p>
            <a:pPr lvl="1"/>
            <a:r>
              <a:rPr lang="zh-CN" altLang="en-US" sz="2400" dirty="0">
                <a:latin typeface="微软雅黑" panose="020B0503020204020204" pitchFamily="34" charset="-122"/>
                <a:ea typeface="微软雅黑" panose="020B0503020204020204" pitchFamily="34" charset="-122"/>
              </a:rPr>
              <a:t>少量数据</a:t>
            </a:r>
          </a:p>
          <a:p>
            <a:pPr lvl="1"/>
            <a:r>
              <a:rPr lang="zh-CN" altLang="en-US" sz="2400" dirty="0">
                <a:latin typeface="微软雅黑" panose="020B0503020204020204" pitchFamily="34" charset="-122"/>
                <a:ea typeface="微软雅黑" panose="020B0503020204020204" pitchFamily="34" charset="-122"/>
              </a:rPr>
              <a:t>复杂数据</a:t>
            </a:r>
          </a:p>
          <a:p>
            <a:pPr lvl="1"/>
            <a:r>
              <a:rPr lang="zh-CN" altLang="en-US" sz="2400" dirty="0">
                <a:latin typeface="微软雅黑" panose="020B0503020204020204" pitchFamily="34" charset="-122"/>
                <a:ea typeface="微软雅黑" panose="020B0503020204020204" pitchFamily="34" charset="-122"/>
              </a:rPr>
              <a:t>在线分析</a:t>
            </a:r>
          </a:p>
          <a:p>
            <a:endParaRPr lang="zh-CN" altLang="en-US" sz="28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5251462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sz="quarter" idx="4294967295"/>
          </p:nvPr>
        </p:nvSpPr>
        <p:spPr>
          <a:xfrm>
            <a:off x="525484" y="1268760"/>
            <a:ext cx="6134748" cy="3960440"/>
          </a:xfrm>
          <a:prstGeom prst="rect">
            <a:avLst/>
          </a:prstGeom>
        </p:spPr>
        <p:txBody>
          <a:bodyPr>
            <a:normAutofit fontScale="70000" lnSpcReduction="20000"/>
          </a:bodyPr>
          <a:lstStyle/>
          <a:p>
            <a:pPr>
              <a:lnSpc>
                <a:spcPct val="120000"/>
              </a:lnSpc>
            </a:pPr>
            <a:r>
              <a:rPr lang="en-US" altLang="zh-CN" dirty="0" smtClean="0">
                <a:latin typeface="微软雅黑" panose="020B0503020204020204" pitchFamily="34" charset="-122"/>
                <a:ea typeface="微软雅黑" panose="020B0503020204020204" pitchFamily="34" charset="-122"/>
              </a:rPr>
              <a:t>HDFS</a:t>
            </a:r>
            <a:r>
              <a:rPr lang="zh-CN" altLang="en-US" dirty="0" smtClean="0">
                <a:latin typeface="微软雅黑" panose="020B0503020204020204" pitchFamily="34" charset="-122"/>
                <a:ea typeface="微软雅黑" panose="020B0503020204020204" pitchFamily="34" charset="-122"/>
              </a:rPr>
              <a:t>主要特点：</a:t>
            </a:r>
            <a:endParaRPr lang="en-US" altLang="zh-CN" dirty="0" smtClean="0">
              <a:latin typeface="微软雅黑" panose="020B0503020204020204" pitchFamily="34" charset="-122"/>
              <a:ea typeface="微软雅黑" panose="020B0503020204020204" pitchFamily="34" charset="-122"/>
            </a:endParaRPr>
          </a:p>
          <a:p>
            <a:pPr lvl="1">
              <a:lnSpc>
                <a:spcPct val="120000"/>
              </a:lnSpc>
            </a:pPr>
            <a:r>
              <a:rPr lang="zh-CN" altLang="en-US" dirty="0">
                <a:latin typeface="微软雅黑" panose="020B0503020204020204" pitchFamily="34" charset="-122"/>
                <a:ea typeface="微软雅黑" panose="020B0503020204020204" pitchFamily="34" charset="-122"/>
              </a:rPr>
              <a:t>存储大文件</a:t>
            </a:r>
          </a:p>
          <a:p>
            <a:pPr lvl="1">
              <a:lnSpc>
                <a:spcPct val="120000"/>
              </a:lnSpc>
            </a:pPr>
            <a:r>
              <a:rPr lang="zh-CN" altLang="en-US" dirty="0" smtClean="0">
                <a:latin typeface="微软雅黑" panose="020B0503020204020204" pitchFamily="34" charset="-122"/>
                <a:ea typeface="微软雅黑" panose="020B0503020204020204" pitchFamily="34" charset="-122"/>
              </a:rPr>
              <a:t>将</a:t>
            </a:r>
            <a:r>
              <a:rPr lang="zh-CN" altLang="en-US" dirty="0">
                <a:latin typeface="微软雅黑" panose="020B0503020204020204" pitchFamily="34" charset="-122"/>
                <a:ea typeface="微软雅黑" panose="020B0503020204020204" pitchFamily="34" charset="-122"/>
              </a:rPr>
              <a:t>大文件分割成很多小块存储</a:t>
            </a:r>
          </a:p>
          <a:p>
            <a:pPr lvl="1">
              <a:lnSpc>
                <a:spcPct val="120000"/>
              </a:lnSpc>
            </a:pPr>
            <a:r>
              <a:rPr lang="zh-CN" altLang="en-US" dirty="0" smtClean="0">
                <a:latin typeface="微软雅黑" panose="020B0503020204020204" pitchFamily="34" charset="-122"/>
                <a:ea typeface="微软雅黑" panose="020B0503020204020204" pitchFamily="34" charset="-122"/>
              </a:rPr>
              <a:t>流式</a:t>
            </a:r>
            <a:r>
              <a:rPr lang="zh-CN" altLang="en-US" dirty="0">
                <a:latin typeface="微软雅黑" panose="020B0503020204020204" pitchFamily="34" charset="-122"/>
                <a:ea typeface="微软雅黑" panose="020B0503020204020204" pitchFamily="34" charset="-122"/>
              </a:rPr>
              <a:t>数据读取</a:t>
            </a:r>
            <a:r>
              <a:rPr lang="zh-CN" altLang="en-US" dirty="0" smtClean="0">
                <a:latin typeface="微软雅黑" panose="020B0503020204020204" pitchFamily="34" charset="-122"/>
                <a:ea typeface="微软雅黑" panose="020B0503020204020204" pitchFamily="34" charset="-122"/>
              </a:rPr>
              <a:t>，“ </a:t>
            </a:r>
            <a:r>
              <a:rPr lang="en-US" altLang="zh-CN" dirty="0">
                <a:latin typeface="微软雅黑" panose="020B0503020204020204" pitchFamily="34" charset="-122"/>
                <a:ea typeface="微软雅黑" panose="020B0503020204020204" pitchFamily="34" charset="-122"/>
              </a:rPr>
              <a:t>write one read many”</a:t>
            </a:r>
          </a:p>
          <a:p>
            <a:pPr lvl="1">
              <a:lnSpc>
                <a:spcPct val="120000"/>
              </a:lnSpc>
            </a:pPr>
            <a:r>
              <a:rPr lang="zh-CN" altLang="en-US" dirty="0" smtClean="0">
                <a:latin typeface="微软雅黑" panose="020B0503020204020204" pitchFamily="34" charset="-122"/>
                <a:ea typeface="微软雅黑" panose="020B0503020204020204" pitchFamily="34" charset="-122"/>
              </a:rPr>
              <a:t>本身</a:t>
            </a:r>
            <a:r>
              <a:rPr lang="zh-CN" altLang="en-US" dirty="0">
                <a:latin typeface="微软雅黑" panose="020B0503020204020204" pitchFamily="34" charset="-122"/>
                <a:ea typeface="微软雅黑" panose="020B0503020204020204" pitchFamily="34" charset="-122"/>
              </a:rPr>
              <a:t>是分布式的，具备良好的可扩展性</a:t>
            </a:r>
          </a:p>
          <a:p>
            <a:pPr lvl="1">
              <a:lnSpc>
                <a:spcPct val="120000"/>
              </a:lnSpc>
            </a:pPr>
            <a:r>
              <a:rPr lang="zh-CN" altLang="en-US" dirty="0" smtClean="0">
                <a:latin typeface="微软雅黑" panose="020B0503020204020204" pitchFamily="34" charset="-122"/>
                <a:ea typeface="微软雅黑" panose="020B0503020204020204" pitchFamily="34" charset="-122"/>
              </a:rPr>
              <a:t>通过</a:t>
            </a:r>
            <a:r>
              <a:rPr lang="zh-CN" altLang="en-US" dirty="0">
                <a:latin typeface="微软雅黑" panose="020B0503020204020204" pitchFamily="34" charset="-122"/>
                <a:ea typeface="微软雅黑" panose="020B0503020204020204" pitchFamily="34" charset="-122"/>
              </a:rPr>
              <a:t>放开</a:t>
            </a:r>
            <a:r>
              <a:rPr lang="en-US" altLang="zh-CN" dirty="0">
                <a:latin typeface="微软雅黑" panose="020B0503020204020204" pitchFamily="34" charset="-122"/>
                <a:ea typeface="微软雅黑" panose="020B0503020204020204" pitchFamily="34" charset="-122"/>
              </a:rPr>
              <a:t>POSIX</a:t>
            </a:r>
            <a:r>
              <a:rPr lang="zh-CN" altLang="en-US" dirty="0">
                <a:latin typeface="微软雅黑" panose="020B0503020204020204" pitchFamily="34" charset="-122"/>
                <a:ea typeface="微软雅黑" panose="020B0503020204020204" pitchFamily="34" charset="-122"/>
              </a:rPr>
              <a:t>要求，极大改善数据读写性能</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en-US" altLang="zh-CN" dirty="0" smtClean="0">
                <a:latin typeface="微软雅黑" panose="020B0503020204020204" pitchFamily="34" charset="-122"/>
                <a:ea typeface="微软雅黑" panose="020B0503020204020204" pitchFamily="34" charset="-122"/>
              </a:rPr>
              <a:t>HDFS</a:t>
            </a:r>
            <a:r>
              <a:rPr lang="zh-CN" altLang="en-US" dirty="0" smtClean="0">
                <a:solidFill>
                  <a:srgbClr val="FF0000"/>
                </a:solidFill>
                <a:latin typeface="微软雅黑" panose="020B0503020204020204" pitchFamily="34" charset="-122"/>
                <a:ea typeface="微软雅黑" panose="020B0503020204020204" pitchFamily="34" charset="-122"/>
              </a:rPr>
              <a:t>不适用</a:t>
            </a:r>
            <a:r>
              <a:rPr lang="zh-CN" altLang="en-US" dirty="0" smtClean="0">
                <a:latin typeface="微软雅黑" panose="020B0503020204020204" pitchFamily="34" charset="-122"/>
                <a:ea typeface="微软雅黑" panose="020B0503020204020204" pitchFamily="34" charset="-122"/>
              </a:rPr>
              <a:t>于：</a:t>
            </a:r>
            <a:endParaRPr lang="en-US" altLang="zh-CN" dirty="0" smtClean="0">
              <a:latin typeface="微软雅黑" panose="020B0503020204020204" pitchFamily="34" charset="-122"/>
              <a:ea typeface="微软雅黑" panose="020B0503020204020204" pitchFamily="34" charset="-122"/>
            </a:endParaRPr>
          </a:p>
          <a:p>
            <a:pPr lvl="1">
              <a:lnSpc>
                <a:spcPct val="120000"/>
              </a:lnSpc>
            </a:pPr>
            <a:r>
              <a:rPr lang="zh-CN" altLang="en-US" dirty="0">
                <a:latin typeface="微软雅黑" panose="020B0503020204020204" pitchFamily="34" charset="-122"/>
                <a:ea typeface="微软雅黑" panose="020B0503020204020204" pitchFamily="34" charset="-122"/>
              </a:rPr>
              <a:t>存储大量小文件（ </a:t>
            </a:r>
            <a:r>
              <a:rPr lang="en-US" altLang="zh-CN" dirty="0">
                <a:latin typeface="微软雅黑" panose="020B0503020204020204" pitchFamily="34" charset="-122"/>
                <a:ea typeface="微软雅黑" panose="020B0503020204020204" pitchFamily="34" charset="-122"/>
              </a:rPr>
              <a:t>&lt;1MB</a:t>
            </a:r>
            <a:r>
              <a:rPr lang="zh-CN" altLang="en-US" dirty="0">
                <a:latin typeface="微软雅黑" panose="020B0503020204020204" pitchFamily="34" charset="-122"/>
                <a:ea typeface="微软雅黑" panose="020B0503020204020204" pitchFamily="34" charset="-122"/>
              </a:rPr>
              <a:t>）</a:t>
            </a:r>
          </a:p>
          <a:p>
            <a:pPr lvl="1">
              <a:lnSpc>
                <a:spcPct val="120000"/>
              </a:lnSpc>
            </a:pPr>
            <a:r>
              <a:rPr lang="zh-CN" altLang="en-US" dirty="0" smtClean="0">
                <a:latin typeface="微软雅黑" panose="020B0503020204020204" pitchFamily="34" charset="-122"/>
                <a:ea typeface="微软雅黑" panose="020B0503020204020204" pitchFamily="34" charset="-122"/>
              </a:rPr>
              <a:t>实时</a:t>
            </a:r>
            <a:r>
              <a:rPr lang="zh-CN" altLang="en-US" dirty="0">
                <a:latin typeface="微软雅黑" panose="020B0503020204020204" pitchFamily="34" charset="-122"/>
                <a:ea typeface="微软雅黑" panose="020B0503020204020204" pitchFamily="34" charset="-122"/>
              </a:rPr>
              <a:t>数据读取</a:t>
            </a:r>
          </a:p>
          <a:p>
            <a:pPr lvl="1">
              <a:lnSpc>
                <a:spcPct val="120000"/>
              </a:lnSpc>
            </a:pPr>
            <a:r>
              <a:rPr lang="zh-CN" altLang="en-US" dirty="0" smtClean="0">
                <a:latin typeface="微软雅黑" panose="020B0503020204020204" pitchFamily="34" charset="-122"/>
                <a:ea typeface="微软雅黑" panose="020B0503020204020204" pitchFamily="34" charset="-122"/>
              </a:rPr>
              <a:t>需</a:t>
            </a:r>
            <a:r>
              <a:rPr lang="zh-CN" altLang="en-US" dirty="0">
                <a:latin typeface="微软雅黑" panose="020B0503020204020204" pitchFamily="34" charset="-122"/>
                <a:ea typeface="微软雅黑" panose="020B0503020204020204" pitchFamily="34" charset="-122"/>
              </a:rPr>
              <a:t>经常修改数据的场景</a:t>
            </a:r>
          </a:p>
        </p:txBody>
      </p:sp>
      <p:sp>
        <p:nvSpPr>
          <p:cNvPr id="6" name="文本占位符 5"/>
          <p:cNvSpPr>
            <a:spLocks noGrp="1"/>
          </p:cNvSpPr>
          <p:nvPr>
            <p:ph type="body" sz="quarter" idx="4294967295"/>
          </p:nvPr>
        </p:nvSpPr>
        <p:spPr>
          <a:xfrm>
            <a:off x="539750" y="203624"/>
            <a:ext cx="6480175" cy="620688"/>
          </a:xfrm>
          <a:prstGeom prst="rect">
            <a:avLst/>
          </a:prstGeom>
        </p:spPr>
        <p:txBody>
          <a:bodyPr/>
          <a:lstStyle/>
          <a:p>
            <a:pPr marL="0" indent="0">
              <a:buNone/>
            </a:pPr>
            <a:r>
              <a:rPr lang="en-US" altLang="zh-CN" dirty="0" smtClean="0">
                <a:latin typeface="微软雅黑" panose="020B0503020204020204" pitchFamily="34" charset="-122"/>
                <a:ea typeface="微软雅黑" panose="020B0503020204020204" pitchFamily="34" charset="-122"/>
              </a:rPr>
              <a:t>HDFS- </a:t>
            </a:r>
            <a:r>
              <a:rPr lang="zh-CN" altLang="en-US" dirty="0" smtClean="0">
                <a:latin typeface="微软雅黑" panose="020B0503020204020204" pitchFamily="34" charset="-122"/>
                <a:ea typeface="微软雅黑" panose="020B0503020204020204" pitchFamily="34" charset="-122"/>
              </a:rPr>
              <a:t>分布式文件系统</a:t>
            </a:r>
            <a:endParaRPr lang="zh-CN" altLang="en-US" dirty="0">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a:stretch>
            <a:fillRect/>
          </a:stretch>
        </p:blipFill>
        <p:spPr>
          <a:xfrm>
            <a:off x="4644008" y="4329200"/>
            <a:ext cx="4227632" cy="1800000"/>
          </a:xfrm>
          <a:prstGeom prst="rect">
            <a:avLst/>
          </a:prstGeom>
        </p:spPr>
      </p:pic>
    </p:spTree>
    <p:extLst>
      <p:ext uri="{BB962C8B-B14F-4D97-AF65-F5344CB8AC3E}">
        <p14:creationId xmlns:p14="http://schemas.microsoft.com/office/powerpoint/2010/main" val="14099024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a:xfrm>
            <a:off x="460999" y="1219200"/>
            <a:ext cx="8229600" cy="7620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2000" dirty="0" smtClean="0">
                <a:latin typeface="微软雅黑" panose="020B0503020204020204" pitchFamily="34" charset="-122"/>
                <a:ea typeface="微软雅黑" panose="020B0503020204020204" pitchFamily="34" charset="-122"/>
              </a:rPr>
              <a:t>根据</a:t>
            </a:r>
            <a:r>
              <a:rPr lang="en-US" altLang="zh-CN" sz="2000" dirty="0" smtClean="0">
                <a:latin typeface="微软雅黑" panose="020B0503020204020204" pitchFamily="34" charset="-122"/>
                <a:ea typeface="微软雅黑" panose="020B0503020204020204" pitchFamily="34" charset="-122"/>
              </a:rPr>
              <a:t>IBM</a:t>
            </a:r>
            <a:r>
              <a:rPr lang="zh-CN" altLang="en-US" sz="2000" dirty="0" smtClean="0">
                <a:latin typeface="微软雅黑" panose="020B0503020204020204" pitchFamily="34" charset="-122"/>
                <a:ea typeface="微软雅黑" panose="020B0503020204020204" pitchFamily="34" charset="-122"/>
              </a:rPr>
              <a:t>前首席执行官郭士纳的观点，</a:t>
            </a:r>
            <a:r>
              <a:rPr lang="en-US" altLang="zh-CN" sz="2000" dirty="0" smtClean="0">
                <a:latin typeface="微软雅黑" panose="020B0503020204020204" pitchFamily="34" charset="-122"/>
                <a:ea typeface="微软雅黑" panose="020B0503020204020204" pitchFamily="34" charset="-122"/>
              </a:rPr>
              <a:t>IT</a:t>
            </a:r>
            <a:r>
              <a:rPr lang="zh-CN" altLang="en-US" sz="2000" dirty="0" smtClean="0">
                <a:latin typeface="微软雅黑" panose="020B0503020204020204" pitchFamily="34" charset="-122"/>
                <a:ea typeface="微软雅黑" panose="020B0503020204020204" pitchFamily="34" charset="-122"/>
              </a:rPr>
              <a:t>领域每隔十五年就会迎来一次重大变革</a:t>
            </a:r>
          </a:p>
        </p:txBody>
      </p:sp>
      <p:graphicFrame>
        <p:nvGraphicFramePr>
          <p:cNvPr id="4" name="Group 5"/>
          <p:cNvGraphicFramePr>
            <a:graphicFrameLocks noGrp="1"/>
          </p:cNvGraphicFramePr>
          <p:nvPr>
            <p:extLst>
              <p:ext uri="{D42A27DB-BD31-4B8C-83A1-F6EECF244321}">
                <p14:modId xmlns:p14="http://schemas.microsoft.com/office/powerpoint/2010/main" val="3690085006"/>
              </p:ext>
            </p:extLst>
          </p:nvPr>
        </p:nvGraphicFramePr>
        <p:xfrm>
          <a:off x="762000" y="2514600"/>
          <a:ext cx="7848600" cy="3660776"/>
        </p:xfrm>
        <a:graphic>
          <a:graphicData uri="http://schemas.openxmlformats.org/drawingml/2006/table">
            <a:tbl>
              <a:tblPr/>
              <a:tblGrid>
                <a:gridCol w="1422400">
                  <a:extLst>
                    <a:ext uri="{9D8B030D-6E8A-4147-A177-3AD203B41FA5}">
                      <a16:colId xmlns:a16="http://schemas.microsoft.com/office/drawing/2014/main" xmlns="" val="20000"/>
                    </a:ext>
                  </a:extLst>
                </a:gridCol>
                <a:gridCol w="1438275">
                  <a:extLst>
                    <a:ext uri="{9D8B030D-6E8A-4147-A177-3AD203B41FA5}">
                      <a16:colId xmlns:a16="http://schemas.microsoft.com/office/drawing/2014/main" xmlns="" val="20001"/>
                    </a:ext>
                  </a:extLst>
                </a:gridCol>
                <a:gridCol w="1503363">
                  <a:extLst>
                    <a:ext uri="{9D8B030D-6E8A-4147-A177-3AD203B41FA5}">
                      <a16:colId xmlns:a16="http://schemas.microsoft.com/office/drawing/2014/main" xmlns="" val="20002"/>
                    </a:ext>
                  </a:extLst>
                </a:gridCol>
                <a:gridCol w="1238250">
                  <a:extLst>
                    <a:ext uri="{9D8B030D-6E8A-4147-A177-3AD203B41FA5}">
                      <a16:colId xmlns:a16="http://schemas.microsoft.com/office/drawing/2014/main" xmlns="" val="20003"/>
                    </a:ext>
                  </a:extLst>
                </a:gridCol>
                <a:gridCol w="2246312">
                  <a:extLst>
                    <a:ext uri="{9D8B030D-6E8A-4147-A177-3AD203B41FA5}">
                      <a16:colId xmlns:a16="http://schemas.microsoft.com/office/drawing/2014/main" xmlns="" val="20004"/>
                    </a:ext>
                  </a:extLst>
                </a:gridCol>
              </a:tblGrid>
              <a:tr h="39211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en-US" sz="1800" b="1" i="0" u="none" strike="noStrike" cap="none" normalizeH="0" baseline="0" smtClean="0">
                          <a:ln>
                            <a:noFill/>
                          </a:ln>
                          <a:solidFill>
                            <a:srgbClr val="FFFFFF"/>
                          </a:solidFill>
                          <a:effectLst/>
                          <a:latin typeface="微软雅黑 Light" panose="020B0502040204020203" pitchFamily="34" charset="-122"/>
                          <a:ea typeface="微软雅黑 Light" panose="020B0502040204020203" pitchFamily="34" charset="-122"/>
                        </a:rPr>
                        <a:t>信息化浪潮</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en-US" sz="1800" b="1" i="0" u="none" strike="noStrike" cap="none" normalizeH="0" baseline="0" dirty="0" smtClean="0">
                          <a:ln>
                            <a:noFill/>
                          </a:ln>
                          <a:solidFill>
                            <a:srgbClr val="FFFFFF"/>
                          </a:solidFill>
                          <a:effectLst/>
                          <a:latin typeface="微软雅黑 Light" panose="020B0502040204020203" pitchFamily="34" charset="-122"/>
                          <a:ea typeface="微软雅黑 Light" panose="020B0502040204020203" pitchFamily="34" charset="-122"/>
                        </a:rPr>
                        <a:t>发生时间</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en-US" sz="1800" b="1" i="0" u="none" strike="noStrike" cap="none" normalizeH="0" baseline="0" dirty="0" smtClean="0">
                          <a:ln>
                            <a:noFill/>
                          </a:ln>
                          <a:solidFill>
                            <a:srgbClr val="FFFFFF"/>
                          </a:solidFill>
                          <a:effectLst/>
                          <a:latin typeface="微软雅黑 Light" panose="020B0502040204020203" pitchFamily="34" charset="-122"/>
                          <a:ea typeface="微软雅黑 Light" panose="020B0502040204020203" pitchFamily="34" charset="-122"/>
                        </a:rPr>
                        <a:t>标志</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en-US" sz="1800" b="1" i="0" u="none" strike="noStrike" cap="none" normalizeH="0" baseline="0" smtClean="0">
                          <a:ln>
                            <a:noFill/>
                          </a:ln>
                          <a:solidFill>
                            <a:srgbClr val="FFFFFF"/>
                          </a:solidFill>
                          <a:effectLst/>
                          <a:latin typeface="微软雅黑 Light" panose="020B0502040204020203" pitchFamily="34" charset="-122"/>
                          <a:ea typeface="微软雅黑 Light" panose="020B0502040204020203" pitchFamily="34" charset="-122"/>
                        </a:rPr>
                        <a:t>解决问题</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zh-CN" altLang="en-US" sz="1800" b="1" i="0" u="none" strike="noStrike" cap="none" normalizeH="0" baseline="0" smtClean="0">
                          <a:ln>
                            <a:noFill/>
                          </a:ln>
                          <a:solidFill>
                            <a:srgbClr val="FFFFFF"/>
                          </a:solidFill>
                          <a:effectLst/>
                          <a:latin typeface="微软雅黑 Light" panose="020B0502040204020203" pitchFamily="34" charset="-122"/>
                          <a:ea typeface="微软雅黑 Light" panose="020B0502040204020203" pitchFamily="34" charset="-122"/>
                        </a:rPr>
                        <a:t>代表企业</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extLst>
                  <a:ext uri="{0D108BD9-81ED-4DB2-BD59-A6C34878D82A}">
                    <a16:rowId xmlns:a16="http://schemas.microsoft.com/office/drawing/2014/main" xmlns="" val="10000"/>
                  </a:ext>
                </a:extLst>
              </a:tr>
              <a:tr h="106045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800" b="0" i="0" u="none" strike="noStrike" cap="none" normalizeH="0" baseline="0" smtClean="0">
                          <a:ln>
                            <a:noFill/>
                          </a:ln>
                          <a:solidFill>
                            <a:srgbClr val="000000"/>
                          </a:solidFill>
                          <a:effectLst/>
                          <a:latin typeface="微软雅黑 Light" panose="020B0502040204020203" pitchFamily="34" charset="-122"/>
                          <a:ea typeface="微软雅黑 Light" panose="020B0502040204020203" pitchFamily="34" charset="-122"/>
                        </a:rPr>
                        <a:t>第一次浪潮</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800" b="0" i="0" u="none" strike="noStrike" cap="none" normalizeH="0" baseline="0" smtClean="0">
                          <a:ln>
                            <a:noFill/>
                          </a:ln>
                          <a:solidFill>
                            <a:srgbClr val="000000"/>
                          </a:solidFill>
                          <a:effectLst/>
                          <a:latin typeface="微软雅黑 Light" panose="020B0502040204020203" pitchFamily="34" charset="-122"/>
                          <a:ea typeface="微软雅黑 Light" panose="020B0502040204020203" pitchFamily="34" charset="-122"/>
                        </a:rPr>
                        <a:t>1980年前后</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800" b="0" i="0" u="none" strike="noStrike" cap="none" normalizeH="0" baseline="0" smtClean="0">
                          <a:ln>
                            <a:noFill/>
                          </a:ln>
                          <a:solidFill>
                            <a:srgbClr val="000000"/>
                          </a:solidFill>
                          <a:effectLst/>
                          <a:latin typeface="微软雅黑 Light" panose="020B0502040204020203" pitchFamily="34" charset="-122"/>
                          <a:ea typeface="微软雅黑 Light" panose="020B0502040204020203" pitchFamily="34" charset="-122"/>
                        </a:rPr>
                        <a:t>个人计算机</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800" b="0" i="0" u="none" strike="noStrike" cap="none" normalizeH="0" baseline="0" smtClean="0">
                          <a:ln>
                            <a:noFill/>
                          </a:ln>
                          <a:solidFill>
                            <a:srgbClr val="000000"/>
                          </a:solidFill>
                          <a:effectLst/>
                          <a:latin typeface="微软雅黑 Light" panose="020B0502040204020203" pitchFamily="34" charset="-122"/>
                          <a:ea typeface="微软雅黑 Light" panose="020B0502040204020203" pitchFamily="34" charset="-122"/>
                        </a:rPr>
                        <a:t>信息处理</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800" b="0" i="0" u="none" strike="noStrike" cap="none" normalizeH="0" baseline="0" smtClean="0">
                          <a:ln>
                            <a:noFill/>
                          </a:ln>
                          <a:solidFill>
                            <a:srgbClr val="000000"/>
                          </a:solidFill>
                          <a:effectLst/>
                          <a:latin typeface="微软雅黑 Light" panose="020B0502040204020203" pitchFamily="34" charset="-122"/>
                          <a:ea typeface="微软雅黑 Light" panose="020B0502040204020203" pitchFamily="34" charset="-122"/>
                        </a:rPr>
                        <a:t>Intel、AMD、IBM、苹果、微软、联想、戴尔、惠普等</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xmlns="" val="10001"/>
                  </a:ext>
                </a:extLst>
              </a:tr>
              <a:tr h="9017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800" b="0" i="0" u="none" strike="noStrike" cap="none" normalizeH="0" baseline="0" smtClean="0">
                          <a:ln>
                            <a:noFill/>
                          </a:ln>
                          <a:solidFill>
                            <a:srgbClr val="000000"/>
                          </a:solidFill>
                          <a:effectLst/>
                          <a:latin typeface="微软雅黑 Light" panose="020B0502040204020203" pitchFamily="34" charset="-122"/>
                          <a:ea typeface="微软雅黑 Light" panose="020B0502040204020203" pitchFamily="34" charset="-122"/>
                        </a:rPr>
                        <a:t>第二次浪潮</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800" b="0" i="0" u="none" strike="noStrike" cap="none" normalizeH="0" baseline="0" smtClean="0">
                          <a:ln>
                            <a:noFill/>
                          </a:ln>
                          <a:solidFill>
                            <a:srgbClr val="000000"/>
                          </a:solidFill>
                          <a:effectLst/>
                          <a:latin typeface="微软雅黑 Light" panose="020B0502040204020203" pitchFamily="34" charset="-122"/>
                          <a:ea typeface="微软雅黑 Light" panose="020B0502040204020203" pitchFamily="34" charset="-122"/>
                        </a:rPr>
                        <a:t>1995年前后</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800" b="0" i="0" u="none" strike="noStrike" cap="none" normalizeH="0" baseline="0" smtClean="0">
                          <a:ln>
                            <a:noFill/>
                          </a:ln>
                          <a:solidFill>
                            <a:srgbClr val="000000"/>
                          </a:solidFill>
                          <a:effectLst/>
                          <a:latin typeface="微软雅黑 Light" panose="020B0502040204020203" pitchFamily="34" charset="-122"/>
                          <a:ea typeface="微软雅黑 Light" panose="020B0502040204020203" pitchFamily="34" charset="-122"/>
                        </a:rPr>
                        <a:t>互联网</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800" b="0" i="0" u="none" strike="noStrike" cap="none" normalizeH="0" baseline="0" smtClean="0">
                          <a:ln>
                            <a:noFill/>
                          </a:ln>
                          <a:solidFill>
                            <a:srgbClr val="000000"/>
                          </a:solidFill>
                          <a:effectLst/>
                          <a:latin typeface="微软雅黑 Light" panose="020B0502040204020203" pitchFamily="34" charset="-122"/>
                          <a:ea typeface="微软雅黑 Light" panose="020B0502040204020203" pitchFamily="34" charset="-122"/>
                        </a:rPr>
                        <a:t>信息传输</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800" b="0" i="0" u="none" strike="noStrike" cap="none" normalizeH="0" baseline="0" smtClean="0">
                          <a:ln>
                            <a:noFill/>
                          </a:ln>
                          <a:solidFill>
                            <a:srgbClr val="000000"/>
                          </a:solidFill>
                          <a:effectLst/>
                          <a:latin typeface="微软雅黑 Light" panose="020B0502040204020203" pitchFamily="34" charset="-122"/>
                          <a:ea typeface="微软雅黑 Light" panose="020B0502040204020203" pitchFamily="34" charset="-122"/>
                        </a:rPr>
                        <a:t>雅虎、谷歌、阿里巴巴、百度、腾讯等</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xmlns="" val="10002"/>
                  </a:ext>
                </a:extLst>
              </a:tr>
              <a:tr h="13065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800" b="0" i="0" u="none" strike="noStrike" cap="none" normalizeH="0" baseline="0" smtClean="0">
                          <a:ln>
                            <a:noFill/>
                          </a:ln>
                          <a:solidFill>
                            <a:srgbClr val="000000"/>
                          </a:solidFill>
                          <a:effectLst/>
                          <a:latin typeface="微软雅黑 Light" panose="020B0502040204020203" pitchFamily="34" charset="-122"/>
                          <a:ea typeface="微软雅黑 Light" panose="020B0502040204020203" pitchFamily="34" charset="-122"/>
                        </a:rPr>
                        <a:t>第三次浪潮</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800" b="0" i="0" u="none" strike="noStrike" cap="none" normalizeH="0" baseline="0" smtClean="0">
                          <a:ln>
                            <a:noFill/>
                          </a:ln>
                          <a:solidFill>
                            <a:srgbClr val="000000"/>
                          </a:solidFill>
                          <a:effectLst/>
                          <a:latin typeface="微软雅黑 Light" panose="020B0502040204020203" pitchFamily="34" charset="-122"/>
                          <a:ea typeface="微软雅黑 Light" panose="020B0502040204020203" pitchFamily="34" charset="-122"/>
                        </a:rPr>
                        <a:t>2010年前后</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800" b="0" i="0" u="none" strike="noStrike" cap="none" normalizeH="0" baseline="0" smtClean="0">
                          <a:ln>
                            <a:noFill/>
                          </a:ln>
                          <a:solidFill>
                            <a:srgbClr val="000000"/>
                          </a:solidFill>
                          <a:effectLst/>
                          <a:latin typeface="微软雅黑 Light" panose="020B0502040204020203" pitchFamily="34" charset="-122"/>
                          <a:ea typeface="微软雅黑 Light" panose="020B0502040204020203" pitchFamily="34" charset="-122"/>
                        </a:rPr>
                        <a:t>物联网、云计算和大数据</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800" b="0" i="0" u="none" strike="noStrike" cap="none" normalizeH="0" baseline="0" smtClean="0">
                          <a:ln>
                            <a:noFill/>
                          </a:ln>
                          <a:solidFill>
                            <a:srgbClr val="000000"/>
                          </a:solidFill>
                          <a:effectLst/>
                          <a:latin typeface="微软雅黑 Light" panose="020B0502040204020203" pitchFamily="34" charset="-122"/>
                          <a:ea typeface="微软雅黑 Light" panose="020B0502040204020203" pitchFamily="34" charset="-122"/>
                        </a:rPr>
                        <a:t>信息爆炸</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zh-CN" altLang="en-US" sz="1800" b="0" i="0" u="none" strike="noStrike" cap="none" normalizeH="0" baseline="0" dirty="0" smtClean="0">
                          <a:ln>
                            <a:noFill/>
                          </a:ln>
                          <a:solidFill>
                            <a:srgbClr val="000000"/>
                          </a:solidFill>
                          <a:effectLst/>
                          <a:latin typeface="微软雅黑 Light" panose="020B0502040204020203" pitchFamily="34" charset="-122"/>
                          <a:ea typeface="微软雅黑 Light" panose="020B0502040204020203" pitchFamily="34" charset="-122"/>
                        </a:rPr>
                        <a:t>将涌现出一批新的市场标杆企业</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xmlns="" val="10003"/>
                  </a:ext>
                </a:extLst>
              </a:tr>
            </a:tbl>
          </a:graphicData>
        </a:graphic>
      </p:graphicFrame>
      <p:sp>
        <p:nvSpPr>
          <p:cNvPr id="5" name="Text Box 75"/>
          <p:cNvSpPr txBox="1">
            <a:spLocks noChangeArrowheads="1"/>
          </p:cNvSpPr>
          <p:nvPr/>
        </p:nvSpPr>
        <p:spPr bwMode="auto">
          <a:xfrm>
            <a:off x="2915816" y="1870327"/>
            <a:ext cx="297021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dirty="0"/>
              <a:t>表1-1 三次信息化浪潮</a:t>
            </a:r>
          </a:p>
        </p:txBody>
      </p:sp>
      <p:sp>
        <p:nvSpPr>
          <p:cNvPr id="6" name="Title 1"/>
          <p:cNvSpPr txBox="1">
            <a:spLocks/>
          </p:cNvSpPr>
          <p:nvPr/>
        </p:nvSpPr>
        <p:spPr>
          <a:xfrm>
            <a:off x="432048" y="180181"/>
            <a:ext cx="6804248" cy="781050"/>
          </a:xfrm>
          <a:prstGeom prst="rect">
            <a:avLst/>
          </a:prstGeom>
        </p:spPr>
        <p:txBody>
          <a:bodyPr/>
          <a:lstStyle>
            <a:lvl1pPr algn="l" defTabSz="914400" rtl="0" eaLnBrk="1" latinLnBrk="0" hangingPunct="1">
              <a:spcBef>
                <a:spcPct val="0"/>
              </a:spcBef>
              <a:buNone/>
              <a:defRPr sz="3200" kern="1200">
                <a:solidFill>
                  <a:schemeClr val="tx1"/>
                </a:solidFill>
                <a:latin typeface="微软雅黑" panose="020B0503020204020204" pitchFamily="34" charset="-122"/>
                <a:ea typeface="微软雅黑" panose="020B0503020204020204" pitchFamily="34" charset="-122"/>
                <a:cs typeface="+mj-cs"/>
              </a:defRPr>
            </a:lvl1pPr>
          </a:lstStyle>
          <a:p>
            <a:pPr>
              <a:spcBef>
                <a:spcPts val="1800"/>
              </a:spcBef>
            </a:pPr>
            <a:r>
              <a:rPr lang="zh-CN" altLang="en-US" dirty="0" smtClean="0"/>
              <a:t>第三次信息化浪潮</a:t>
            </a:r>
            <a:endParaRPr lang="en-US" altLang="zh-CN" dirty="0" smtClean="0"/>
          </a:p>
        </p:txBody>
      </p:sp>
    </p:spTree>
    <p:extLst>
      <p:ext uri="{BB962C8B-B14F-4D97-AF65-F5344CB8AC3E}">
        <p14:creationId xmlns:p14="http://schemas.microsoft.com/office/powerpoint/2010/main" val="165347577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539750" y="203624"/>
            <a:ext cx="6480175" cy="620688"/>
          </a:xfrm>
          <a:prstGeom prst="rect">
            <a:avLst/>
          </a:prstGeom>
        </p:spPr>
        <p:txBody>
          <a:bodyPr/>
          <a:lstStyle/>
          <a:p>
            <a:pPr marL="0" indent="0">
              <a:buNone/>
            </a:pPr>
            <a:r>
              <a:rPr lang="en-US" altLang="zh-CN" dirty="0" smtClean="0">
                <a:latin typeface="微软雅黑" panose="020B0503020204020204" pitchFamily="34" charset="-122"/>
                <a:ea typeface="微软雅黑" panose="020B0503020204020204" pitchFamily="34" charset="-122"/>
              </a:rPr>
              <a:t>HDFS</a:t>
            </a:r>
            <a:r>
              <a:rPr lang="zh-CN" altLang="en-US" dirty="0" smtClean="0">
                <a:latin typeface="微软雅黑" panose="020B0503020204020204" pitchFamily="34" charset="-122"/>
                <a:ea typeface="微软雅黑" panose="020B0503020204020204" pitchFamily="34" charset="-122"/>
              </a:rPr>
              <a:t>原理简介</a:t>
            </a:r>
            <a:endParaRPr lang="zh-CN" altLang="en-US"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35496" y="2399376"/>
            <a:ext cx="9000000" cy="2037736"/>
          </a:xfrm>
          <a:prstGeom prst="rect">
            <a:avLst/>
          </a:prstGeom>
        </p:spPr>
      </p:pic>
    </p:spTree>
    <p:extLst>
      <p:ext uri="{BB962C8B-B14F-4D97-AF65-F5344CB8AC3E}">
        <p14:creationId xmlns:p14="http://schemas.microsoft.com/office/powerpoint/2010/main" val="172101075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4294967295"/>
          </p:nvPr>
        </p:nvSpPr>
        <p:spPr>
          <a:xfrm>
            <a:off x="251520" y="4725144"/>
            <a:ext cx="8640960" cy="1656184"/>
          </a:xfrm>
          <a:prstGeom prst="rect">
            <a:avLst/>
          </a:prstGeom>
        </p:spPr>
        <p:txBody>
          <a:bodyPr>
            <a:normAutofit/>
          </a:bodyPr>
          <a:lstStyle/>
          <a:p>
            <a:pPr marL="0" indent="0">
              <a:lnSpc>
                <a:spcPct val="120000"/>
              </a:lnSpc>
              <a:buNone/>
            </a:pPr>
            <a:r>
              <a:rPr lang="en-US" altLang="zh-CN" sz="2000" dirty="0" smtClean="0">
                <a:latin typeface="微软雅黑" panose="020B0503020204020204" pitchFamily="34" charset="-122"/>
                <a:ea typeface="微软雅黑" panose="020B0503020204020204" pitchFamily="34" charset="-122"/>
              </a:rPr>
              <a:t>Apache MapReduce</a:t>
            </a:r>
            <a:r>
              <a:rPr lang="zh-CN" altLang="en-US" sz="2000" dirty="0" smtClean="0">
                <a:latin typeface="微软雅黑" panose="020B0503020204020204" pitchFamily="34" charset="-122"/>
                <a:ea typeface="微软雅黑" panose="020B0503020204020204" pitchFamily="34" charset="-122"/>
              </a:rPr>
              <a:t>是</a:t>
            </a:r>
            <a:r>
              <a:rPr lang="en-US" altLang="zh-CN" sz="2000" dirty="0" err="1" smtClean="0">
                <a:latin typeface="微软雅黑" panose="020B0503020204020204" pitchFamily="34" charset="-122"/>
                <a:ea typeface="微软雅黑" panose="020B0503020204020204" pitchFamily="34" charset="-122"/>
              </a:rPr>
              <a:t>google</a:t>
            </a:r>
            <a:r>
              <a:rPr lang="en-US" altLang="zh-CN" sz="2000" dirty="0" smtClean="0">
                <a:latin typeface="微软雅黑" panose="020B0503020204020204" pitchFamily="34" charset="-122"/>
                <a:ea typeface="微软雅黑" panose="020B0503020204020204" pitchFamily="34" charset="-122"/>
              </a:rPr>
              <a:t> MapReduce</a:t>
            </a:r>
            <a:r>
              <a:rPr lang="zh-CN" altLang="en-US" sz="2000" dirty="0" smtClean="0">
                <a:latin typeface="微软雅黑" panose="020B0503020204020204" pitchFamily="34" charset="-122"/>
                <a:ea typeface="微软雅黑" panose="020B0503020204020204" pitchFamily="34" charset="-122"/>
              </a:rPr>
              <a:t>的开源实现。是对并行计算的封装，使用户通过一些简单的逻辑即可完成复杂的并行计算。 </a:t>
            </a:r>
            <a:endParaRPr lang="en-US" altLang="zh-CN" sz="2000" dirty="0" smtClean="0">
              <a:latin typeface="微软雅黑" panose="020B0503020204020204" pitchFamily="34" charset="-122"/>
              <a:ea typeface="微软雅黑" panose="020B0503020204020204" pitchFamily="34" charset="-122"/>
            </a:endParaRPr>
          </a:p>
          <a:p>
            <a:pPr marL="0" indent="0">
              <a:lnSpc>
                <a:spcPct val="120000"/>
              </a:lnSpc>
              <a:buNone/>
            </a:pPr>
            <a:r>
              <a:rPr lang="zh-CN" altLang="en-US" sz="2000" dirty="0" smtClean="0">
                <a:solidFill>
                  <a:srgbClr val="FF0000"/>
                </a:solidFill>
                <a:latin typeface="微软雅黑" panose="020B0503020204020204" pitchFamily="34" charset="-122"/>
                <a:ea typeface="微软雅黑" panose="020B0503020204020204" pitchFamily="34" charset="-122"/>
              </a:rPr>
              <a:t>其核心理念是将一个大的运算任务分解到集群每个节点上，充分运用集群资源，缩短运行时间。</a:t>
            </a:r>
            <a:endParaRPr lang="zh-CN" altLang="en-US" sz="2000" dirty="0">
              <a:solidFill>
                <a:srgbClr val="FF0000"/>
              </a:solidFill>
              <a:latin typeface="微软雅黑" panose="020B0503020204020204" pitchFamily="34" charset="-122"/>
              <a:ea typeface="微软雅黑" panose="020B0503020204020204" pitchFamily="34" charset="-122"/>
            </a:endParaRPr>
          </a:p>
        </p:txBody>
      </p:sp>
      <p:sp>
        <p:nvSpPr>
          <p:cNvPr id="3" name="文本占位符 2"/>
          <p:cNvSpPr>
            <a:spLocks noGrp="1"/>
          </p:cNvSpPr>
          <p:nvPr>
            <p:ph type="body" sz="quarter" idx="4294967295"/>
          </p:nvPr>
        </p:nvSpPr>
        <p:spPr>
          <a:xfrm>
            <a:off x="539750" y="203624"/>
            <a:ext cx="6480175" cy="620688"/>
          </a:xfrm>
          <a:prstGeom prst="rect">
            <a:avLst/>
          </a:prstGeom>
        </p:spPr>
        <p:txBody>
          <a:bodyPr/>
          <a:lstStyle/>
          <a:p>
            <a:pPr marL="0" indent="0">
              <a:buNone/>
            </a:pPr>
            <a:r>
              <a:rPr lang="en-US" altLang="zh-CN" dirty="0" smtClean="0">
                <a:latin typeface="微软雅黑" panose="020B0503020204020204" pitchFamily="34" charset="-122"/>
                <a:ea typeface="微软雅黑" panose="020B0503020204020204" pitchFamily="34" charset="-122"/>
              </a:rPr>
              <a:t>MapReduce- </a:t>
            </a:r>
            <a:r>
              <a:rPr lang="zh-CN" altLang="en-US" dirty="0" smtClean="0">
                <a:latin typeface="微软雅黑" panose="020B0503020204020204" pitchFamily="34" charset="-122"/>
                <a:ea typeface="微软雅黑" panose="020B0503020204020204" pitchFamily="34" charset="-122"/>
              </a:rPr>
              <a:t>分布式计算架构</a:t>
            </a:r>
            <a:endParaRPr lang="zh-CN" altLang="en-US"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64966" y="1124744"/>
            <a:ext cx="9000000" cy="3506634"/>
          </a:xfrm>
          <a:prstGeom prst="rect">
            <a:avLst/>
          </a:prstGeom>
        </p:spPr>
      </p:pic>
    </p:spTree>
    <p:extLst>
      <p:ext uri="{BB962C8B-B14F-4D97-AF65-F5344CB8AC3E}">
        <p14:creationId xmlns:p14="http://schemas.microsoft.com/office/powerpoint/2010/main" val="122675764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4294967295"/>
          </p:nvPr>
        </p:nvSpPr>
        <p:spPr>
          <a:xfrm>
            <a:off x="525484" y="4581128"/>
            <a:ext cx="8366996" cy="1512168"/>
          </a:xfrm>
          <a:prstGeom prst="rect">
            <a:avLst/>
          </a:prstGeom>
        </p:spPr>
        <p:txBody>
          <a:bodyPr>
            <a:normAutofit/>
          </a:bodyPr>
          <a:lstStyle/>
          <a:p>
            <a:pPr>
              <a:lnSpc>
                <a:spcPct val="110000"/>
              </a:lnSpc>
            </a:pPr>
            <a:r>
              <a:rPr lang="en-US" altLang="zh-CN" sz="2000" dirty="0" smtClean="0">
                <a:latin typeface="微软雅黑" panose="020B0503020204020204" pitchFamily="34" charset="-122"/>
                <a:ea typeface="微软雅黑" panose="020B0503020204020204" pitchFamily="34" charset="-122"/>
              </a:rPr>
              <a:t>Spark</a:t>
            </a:r>
            <a:r>
              <a:rPr lang="zh-CN" altLang="en-US" sz="2000" dirty="0">
                <a:latin typeface="微软雅黑" panose="020B0503020204020204" pitchFamily="34" charset="-122"/>
                <a:ea typeface="微软雅黑" panose="020B0503020204020204" pitchFamily="34" charset="-122"/>
              </a:rPr>
              <a:t>是</a:t>
            </a:r>
            <a:r>
              <a:rPr lang="en-US" altLang="zh-CN" sz="2000" dirty="0">
                <a:latin typeface="微软雅黑" panose="020B0503020204020204" pitchFamily="34" charset="-122"/>
                <a:ea typeface="微软雅黑" panose="020B0503020204020204" pitchFamily="34" charset="-122"/>
              </a:rPr>
              <a:t>UC Berkeley AMP </a:t>
            </a:r>
            <a:r>
              <a:rPr lang="zh-CN" altLang="en-US" sz="2000" dirty="0">
                <a:latin typeface="微软雅黑" panose="020B0503020204020204" pitchFamily="34" charset="-122"/>
                <a:ea typeface="微软雅黑" panose="020B0503020204020204" pitchFamily="34" charset="-122"/>
              </a:rPr>
              <a:t>实验室基于</a:t>
            </a:r>
            <a:r>
              <a:rPr lang="en-US" altLang="zh-CN" sz="2000" dirty="0">
                <a:latin typeface="微软雅黑" panose="020B0503020204020204" pitchFamily="34" charset="-122"/>
                <a:ea typeface="微软雅黑" panose="020B0503020204020204" pitchFamily="34" charset="-122"/>
              </a:rPr>
              <a:t>map reduce</a:t>
            </a:r>
            <a:r>
              <a:rPr lang="zh-CN" altLang="en-US" sz="2000" dirty="0">
                <a:latin typeface="微软雅黑" panose="020B0503020204020204" pitchFamily="34" charset="-122"/>
                <a:ea typeface="微软雅黑" panose="020B0503020204020204" pitchFamily="34" charset="-122"/>
              </a:rPr>
              <a:t>算法实现的分布式计算框架， </a:t>
            </a:r>
            <a:r>
              <a:rPr lang="zh-CN" altLang="en-US" sz="2000" dirty="0" smtClean="0">
                <a:solidFill>
                  <a:srgbClr val="FF0000"/>
                </a:solidFill>
                <a:latin typeface="微软雅黑" panose="020B0503020204020204" pitchFamily="34" charset="-122"/>
                <a:ea typeface="微软雅黑" panose="020B0503020204020204" pitchFamily="34" charset="-122"/>
              </a:rPr>
              <a:t>输出和</a:t>
            </a:r>
            <a:r>
              <a:rPr lang="zh-CN" altLang="en-US" sz="2000" dirty="0">
                <a:solidFill>
                  <a:srgbClr val="FF0000"/>
                </a:solidFill>
                <a:latin typeface="微软雅黑" panose="020B0503020204020204" pitchFamily="34" charset="-122"/>
                <a:ea typeface="微软雅黑" panose="020B0503020204020204" pitchFamily="34" charset="-122"/>
              </a:rPr>
              <a:t>结果保存在内存中</a:t>
            </a:r>
            <a:r>
              <a:rPr lang="zh-CN" altLang="en-US" sz="2000" dirty="0">
                <a:latin typeface="微软雅黑" panose="020B0503020204020204" pitchFamily="34" charset="-122"/>
                <a:ea typeface="微软雅黑" panose="020B0503020204020204" pitchFamily="34" charset="-122"/>
              </a:rPr>
              <a:t>，不需要频繁读写</a:t>
            </a:r>
            <a:r>
              <a:rPr lang="en-US" altLang="zh-CN" sz="2000" dirty="0">
                <a:latin typeface="微软雅黑" panose="020B0503020204020204" pitchFamily="34" charset="-122"/>
                <a:ea typeface="微软雅黑" panose="020B0503020204020204" pitchFamily="34" charset="-122"/>
              </a:rPr>
              <a:t>HDFS</a:t>
            </a:r>
            <a:r>
              <a:rPr lang="zh-CN" altLang="en-US" sz="2000" dirty="0">
                <a:latin typeface="微软雅黑" panose="020B0503020204020204" pitchFamily="34" charset="-122"/>
                <a:ea typeface="微软雅黑" panose="020B0503020204020204" pitchFamily="34" charset="-122"/>
              </a:rPr>
              <a:t>，数据处理效率更高</a:t>
            </a:r>
          </a:p>
          <a:p>
            <a:pPr>
              <a:lnSpc>
                <a:spcPct val="110000"/>
              </a:lnSpc>
            </a:pPr>
            <a:r>
              <a:rPr lang="en-US" altLang="zh-CN" sz="2000" dirty="0" smtClean="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Spark</a:t>
            </a:r>
            <a:r>
              <a:rPr lang="zh-CN" altLang="en-US" sz="2000" dirty="0">
                <a:latin typeface="微软雅黑" panose="020B0503020204020204" pitchFamily="34" charset="-122"/>
                <a:ea typeface="微软雅黑" panose="020B0503020204020204" pitchFamily="34" charset="-122"/>
              </a:rPr>
              <a:t>适用于</a:t>
            </a:r>
            <a:r>
              <a:rPr lang="zh-CN" altLang="en-US" sz="2000" dirty="0">
                <a:solidFill>
                  <a:srgbClr val="FF0000"/>
                </a:solidFill>
                <a:latin typeface="微软雅黑" panose="020B0503020204020204" pitchFamily="34" charset="-122"/>
                <a:ea typeface="微软雅黑" panose="020B0503020204020204" pitchFamily="34" charset="-122"/>
              </a:rPr>
              <a:t>近线或准实时、数据挖掘</a:t>
            </a:r>
            <a:r>
              <a:rPr lang="zh-CN" altLang="en-US" sz="2000" dirty="0">
                <a:latin typeface="微软雅黑" panose="020B0503020204020204" pitchFamily="34" charset="-122"/>
                <a:ea typeface="微软雅黑" panose="020B0503020204020204" pitchFamily="34" charset="-122"/>
              </a:rPr>
              <a:t>与</a:t>
            </a:r>
            <a:r>
              <a:rPr lang="zh-CN" altLang="en-US" sz="2000" dirty="0">
                <a:solidFill>
                  <a:srgbClr val="FF0000"/>
                </a:solidFill>
                <a:latin typeface="微软雅黑" panose="020B0503020204020204" pitchFamily="34" charset="-122"/>
                <a:ea typeface="微软雅黑" panose="020B0503020204020204" pitchFamily="34" charset="-122"/>
              </a:rPr>
              <a:t>机器学习</a:t>
            </a:r>
            <a:r>
              <a:rPr lang="zh-CN" altLang="en-US" sz="2000" dirty="0">
                <a:latin typeface="微软雅黑" panose="020B0503020204020204" pitchFamily="34" charset="-122"/>
                <a:ea typeface="微软雅黑" panose="020B0503020204020204" pitchFamily="34" charset="-122"/>
              </a:rPr>
              <a:t>应用场景</a:t>
            </a:r>
          </a:p>
        </p:txBody>
      </p:sp>
      <p:sp>
        <p:nvSpPr>
          <p:cNvPr id="3" name="文本占位符 2"/>
          <p:cNvSpPr>
            <a:spLocks noGrp="1"/>
          </p:cNvSpPr>
          <p:nvPr>
            <p:ph type="body" sz="quarter" idx="4294967295"/>
          </p:nvPr>
        </p:nvSpPr>
        <p:spPr>
          <a:xfrm>
            <a:off x="395536" y="188640"/>
            <a:ext cx="6480175" cy="620688"/>
          </a:xfrm>
          <a:prstGeom prst="rect">
            <a:avLst/>
          </a:prstGeom>
        </p:spPr>
        <p:txBody>
          <a:bodyPr anchor="ctr">
            <a:noAutofit/>
          </a:bodyPr>
          <a:lstStyle/>
          <a:p>
            <a:pPr marL="0" indent="0">
              <a:buNone/>
            </a:pPr>
            <a:r>
              <a:rPr lang="en-US" altLang="zh-CN" sz="2400" dirty="0" smtClean="0">
                <a:latin typeface="微软雅黑" panose="020B0503020204020204" pitchFamily="34" charset="-122"/>
                <a:ea typeface="微软雅黑" panose="020B0503020204020204" pitchFamily="34" charset="-122"/>
              </a:rPr>
              <a:t>Spark</a:t>
            </a:r>
            <a:r>
              <a:rPr lang="zh-CN" altLang="en-US" sz="2400" dirty="0" smtClean="0">
                <a:latin typeface="微软雅黑" panose="020B0503020204020204" pitchFamily="34" charset="-122"/>
                <a:ea typeface="微软雅黑" panose="020B0503020204020204" pitchFamily="34" charset="-122"/>
              </a:rPr>
              <a:t>迭代计算框架：重构</a:t>
            </a:r>
            <a:r>
              <a:rPr lang="en-US" altLang="zh-CN" sz="2400" dirty="0" smtClean="0">
                <a:latin typeface="微软雅黑" panose="020B0503020204020204" pitchFamily="34" charset="-122"/>
                <a:ea typeface="微软雅黑" panose="020B0503020204020204" pitchFamily="34" charset="-122"/>
              </a:rPr>
              <a:t>M-R, </a:t>
            </a:r>
            <a:r>
              <a:rPr lang="zh-CN" altLang="en-US" sz="2400" dirty="0" smtClean="0">
                <a:latin typeface="微软雅黑" panose="020B0503020204020204" pitchFamily="34" charset="-122"/>
                <a:ea typeface="微软雅黑" panose="020B0503020204020204" pitchFamily="34" charset="-122"/>
              </a:rPr>
              <a:t>优于</a:t>
            </a:r>
            <a:r>
              <a:rPr lang="en-US" altLang="zh-CN" sz="2400" dirty="0" err="1" smtClean="0">
                <a:latin typeface="微软雅黑" panose="020B0503020204020204" pitchFamily="34" charset="-122"/>
                <a:ea typeface="微软雅黑" panose="020B0503020204020204" pitchFamily="34" charset="-122"/>
              </a:rPr>
              <a:t>Hadoop</a:t>
            </a:r>
            <a:endParaRPr lang="zh-CN" altLang="en-US" sz="2400"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108504" y="1340768"/>
            <a:ext cx="9000000" cy="2974106"/>
          </a:xfrm>
          <a:prstGeom prst="rect">
            <a:avLst/>
          </a:prstGeom>
        </p:spPr>
      </p:pic>
    </p:spTree>
    <p:extLst>
      <p:ext uri="{BB962C8B-B14F-4D97-AF65-F5344CB8AC3E}">
        <p14:creationId xmlns:p14="http://schemas.microsoft.com/office/powerpoint/2010/main" val="388250603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4294967295"/>
          </p:nvPr>
        </p:nvSpPr>
        <p:spPr>
          <a:xfrm>
            <a:off x="525484" y="4966553"/>
            <a:ext cx="8078964" cy="766704"/>
          </a:xfrm>
          <a:prstGeom prst="rect">
            <a:avLst/>
          </a:prstGeom>
        </p:spPr>
        <p:txBody>
          <a:bodyPr/>
          <a:lstStyle/>
          <a:p>
            <a:pPr marL="0" indent="0">
              <a:buNone/>
            </a:pPr>
            <a:r>
              <a:rPr lang="en-US" altLang="zh-CN" sz="2400" dirty="0" smtClean="0">
                <a:latin typeface="微软雅黑" panose="020B0503020204020204" pitchFamily="34" charset="-122"/>
                <a:ea typeface="微软雅黑" panose="020B0503020204020204" pitchFamily="34" charset="-122"/>
              </a:rPr>
              <a:t>Storm</a:t>
            </a:r>
            <a:r>
              <a:rPr lang="zh-CN" altLang="en-US" sz="2400" dirty="0" smtClean="0">
                <a:latin typeface="微软雅黑" panose="020B0503020204020204" pitchFamily="34" charset="-122"/>
                <a:ea typeface="微软雅黑" panose="020B0503020204020204" pitchFamily="34" charset="-122"/>
              </a:rPr>
              <a:t>广泛应用于</a:t>
            </a:r>
            <a:r>
              <a:rPr lang="zh-CN" altLang="en-US" sz="2400" dirty="0" smtClean="0">
                <a:solidFill>
                  <a:srgbClr val="FF0000"/>
                </a:solidFill>
                <a:latin typeface="微软雅黑" panose="020B0503020204020204" pitchFamily="34" charset="-122"/>
                <a:ea typeface="微软雅黑" panose="020B0503020204020204" pitchFamily="34" charset="-122"/>
              </a:rPr>
              <a:t>实时分析，在线机器学习，持续计算、分布式远程调用</a:t>
            </a:r>
            <a:r>
              <a:rPr lang="zh-CN" altLang="en-US" sz="2400" dirty="0" smtClean="0">
                <a:latin typeface="微软雅黑" panose="020B0503020204020204" pitchFamily="34" charset="-122"/>
                <a:ea typeface="微软雅黑" panose="020B0503020204020204" pitchFamily="34" charset="-122"/>
              </a:rPr>
              <a:t>等领域。</a:t>
            </a:r>
            <a:endParaRPr lang="zh-CN" altLang="en-US" sz="2400" dirty="0">
              <a:latin typeface="微软雅黑" panose="020B0503020204020204" pitchFamily="34" charset="-122"/>
              <a:ea typeface="微软雅黑" panose="020B0503020204020204" pitchFamily="34" charset="-122"/>
            </a:endParaRPr>
          </a:p>
        </p:txBody>
      </p:sp>
      <p:sp>
        <p:nvSpPr>
          <p:cNvPr id="3" name="文本占位符 2"/>
          <p:cNvSpPr>
            <a:spLocks noGrp="1"/>
          </p:cNvSpPr>
          <p:nvPr>
            <p:ph type="body" sz="quarter" idx="4294967295"/>
          </p:nvPr>
        </p:nvSpPr>
        <p:spPr>
          <a:xfrm>
            <a:off x="525484" y="317837"/>
            <a:ext cx="6480175" cy="620688"/>
          </a:xfrm>
          <a:prstGeom prst="rect">
            <a:avLst/>
          </a:prstGeom>
        </p:spPr>
        <p:txBody>
          <a:bodyPr/>
          <a:lstStyle/>
          <a:p>
            <a:pPr marL="0" indent="0">
              <a:buNone/>
            </a:pPr>
            <a:r>
              <a:rPr lang="en-US" altLang="zh-CN" sz="2400" dirty="0" smtClean="0">
                <a:latin typeface="微软雅黑" panose="020B0503020204020204" pitchFamily="34" charset="-122"/>
                <a:ea typeface="微软雅黑" panose="020B0503020204020204" pitchFamily="34" charset="-122"/>
              </a:rPr>
              <a:t>Storm: </a:t>
            </a:r>
            <a:r>
              <a:rPr lang="zh-CN" altLang="en-US" sz="2400" dirty="0" smtClean="0">
                <a:latin typeface="微软雅黑" panose="020B0503020204020204" pitchFamily="34" charset="-122"/>
                <a:ea typeface="微软雅黑" panose="020B0503020204020204" pitchFamily="34" charset="-122"/>
              </a:rPr>
              <a:t>流式数据处理框架，实时的</a:t>
            </a:r>
            <a:r>
              <a:rPr lang="en-US" altLang="zh-CN" sz="2400" dirty="0" err="1" smtClean="0">
                <a:latin typeface="微软雅黑" panose="020B0503020204020204" pitchFamily="34" charset="-122"/>
                <a:ea typeface="微软雅黑" panose="020B0503020204020204" pitchFamily="34" charset="-122"/>
              </a:rPr>
              <a:t>Hadoop</a:t>
            </a:r>
            <a:endParaRPr lang="zh-CN" altLang="en-US" sz="2400"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108504" y="1052736"/>
            <a:ext cx="9000000" cy="3685393"/>
          </a:xfrm>
          <a:prstGeom prst="rect">
            <a:avLst/>
          </a:prstGeom>
        </p:spPr>
      </p:pic>
    </p:spTree>
    <p:extLst>
      <p:ext uri="{BB962C8B-B14F-4D97-AF65-F5344CB8AC3E}">
        <p14:creationId xmlns:p14="http://schemas.microsoft.com/office/powerpoint/2010/main" val="70271780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4294967295"/>
          </p:nvPr>
        </p:nvSpPr>
        <p:spPr>
          <a:xfrm>
            <a:off x="539750" y="203624"/>
            <a:ext cx="6480175" cy="620688"/>
          </a:xfrm>
          <a:prstGeom prst="rect">
            <a:avLst/>
          </a:prstGeom>
        </p:spPr>
        <p:txBody>
          <a:bodyPr/>
          <a:lstStyle/>
          <a:p>
            <a:pPr marL="0" indent="0">
              <a:buNone/>
            </a:pPr>
            <a:r>
              <a:rPr lang="en-US" altLang="zh-CN" dirty="0" smtClean="0">
                <a:latin typeface="微软雅黑" panose="020B0503020204020204" pitchFamily="34" charset="-122"/>
                <a:ea typeface="微软雅黑" panose="020B0503020204020204" pitchFamily="34" charset="-122"/>
              </a:rPr>
              <a:t>Storm</a:t>
            </a:r>
            <a:r>
              <a:rPr lang="zh-CN" altLang="en-US" dirty="0" smtClean="0">
                <a:latin typeface="微软雅黑" panose="020B0503020204020204" pitchFamily="34" charset="-122"/>
                <a:ea typeface="微软雅黑" panose="020B0503020204020204" pitchFamily="34" charset="-122"/>
              </a:rPr>
              <a:t>工作流程</a:t>
            </a:r>
            <a:endParaRPr lang="zh-CN" altLang="en-US" dirty="0">
              <a:latin typeface="微软雅黑" panose="020B0503020204020204" pitchFamily="34" charset="-122"/>
              <a:ea typeface="微软雅黑" panose="020B0503020204020204" pitchFamily="34" charset="-122"/>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1654596"/>
            <a:ext cx="4608512" cy="3934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矩形 6"/>
          <p:cNvSpPr/>
          <p:nvPr/>
        </p:nvSpPr>
        <p:spPr>
          <a:xfrm>
            <a:off x="5652120" y="2060848"/>
            <a:ext cx="2808312" cy="3168352"/>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a:bodyPr>
          <a:lstStyle/>
          <a:p>
            <a:pPr marL="342900" indent="-342900" algn="just">
              <a:buFont typeface="+mj-lt"/>
              <a:buAutoNum type="arabicPeriod"/>
            </a:pPr>
            <a:r>
              <a:rPr lang="zh-CN" altLang="en-US" dirty="0" smtClean="0">
                <a:solidFill>
                  <a:schemeClr val="tx1"/>
                </a:solidFill>
                <a:latin typeface="+mj-ea"/>
                <a:ea typeface="+mj-ea"/>
              </a:rPr>
              <a:t>客户端提交</a:t>
            </a:r>
            <a:r>
              <a:rPr lang="en-US" altLang="zh-CN" dirty="0" smtClean="0">
                <a:solidFill>
                  <a:schemeClr val="tx1"/>
                </a:solidFill>
                <a:latin typeface="+mj-ea"/>
                <a:ea typeface="+mj-ea"/>
              </a:rPr>
              <a:t>Topology</a:t>
            </a:r>
            <a:r>
              <a:rPr lang="zh-CN" altLang="en-US" dirty="0" smtClean="0">
                <a:solidFill>
                  <a:schemeClr val="tx1"/>
                </a:solidFill>
                <a:latin typeface="+mj-ea"/>
                <a:ea typeface="+mj-ea"/>
              </a:rPr>
              <a:t>到 </a:t>
            </a:r>
            <a:r>
              <a:rPr lang="en-US" altLang="zh-CN" dirty="0" smtClean="0">
                <a:solidFill>
                  <a:schemeClr val="tx1"/>
                </a:solidFill>
                <a:latin typeface="+mj-ea"/>
                <a:ea typeface="+mj-ea"/>
              </a:rPr>
              <a:t>Storm</a:t>
            </a:r>
            <a:r>
              <a:rPr lang="zh-CN" altLang="en-US" dirty="0" smtClean="0">
                <a:solidFill>
                  <a:schemeClr val="tx1"/>
                </a:solidFill>
                <a:latin typeface="+mj-ea"/>
                <a:ea typeface="+mj-ea"/>
              </a:rPr>
              <a:t>集群中</a:t>
            </a:r>
            <a:endParaRPr lang="en-US" altLang="zh-CN" dirty="0" smtClean="0">
              <a:solidFill>
                <a:schemeClr val="tx1"/>
              </a:solidFill>
              <a:latin typeface="+mj-ea"/>
              <a:ea typeface="+mj-ea"/>
            </a:endParaRPr>
          </a:p>
          <a:p>
            <a:pPr marL="342900" indent="-342900" algn="just">
              <a:buFont typeface="+mj-lt"/>
              <a:buAutoNum type="arabicPeriod"/>
            </a:pPr>
            <a:r>
              <a:rPr lang="en-US" altLang="zh-CN" dirty="0" smtClean="0">
                <a:solidFill>
                  <a:schemeClr val="tx1"/>
                </a:solidFill>
                <a:latin typeface="+mj-ea"/>
                <a:ea typeface="+mj-ea"/>
              </a:rPr>
              <a:t>Nimbus</a:t>
            </a:r>
            <a:r>
              <a:rPr lang="zh-CN" altLang="en-US" dirty="0" smtClean="0">
                <a:solidFill>
                  <a:schemeClr val="tx1"/>
                </a:solidFill>
                <a:latin typeface="+mj-ea"/>
                <a:ea typeface="+mj-ea"/>
              </a:rPr>
              <a:t>将分配给</a:t>
            </a:r>
            <a:r>
              <a:rPr lang="en-US" altLang="zh-CN" dirty="0" smtClean="0">
                <a:solidFill>
                  <a:schemeClr val="tx1"/>
                </a:solidFill>
                <a:latin typeface="+mj-ea"/>
                <a:ea typeface="+mj-ea"/>
              </a:rPr>
              <a:t>Supervisor</a:t>
            </a:r>
            <a:r>
              <a:rPr lang="zh-CN" altLang="en-US" dirty="0" smtClean="0">
                <a:solidFill>
                  <a:schemeClr val="tx1"/>
                </a:solidFill>
                <a:latin typeface="+mj-ea"/>
                <a:ea typeface="+mj-ea"/>
              </a:rPr>
              <a:t>的任务写入</a:t>
            </a:r>
            <a:r>
              <a:rPr lang="en-US" altLang="zh-CN" dirty="0" smtClean="0">
                <a:solidFill>
                  <a:schemeClr val="tx1"/>
                </a:solidFill>
                <a:latin typeface="+mj-ea"/>
                <a:ea typeface="+mj-ea"/>
              </a:rPr>
              <a:t>Zookeeper</a:t>
            </a:r>
          </a:p>
          <a:p>
            <a:pPr marL="342900" indent="-342900" algn="just">
              <a:buFont typeface="+mj-lt"/>
              <a:buAutoNum type="arabicPeriod"/>
            </a:pPr>
            <a:r>
              <a:rPr lang="en-US" altLang="zh-CN" dirty="0" smtClean="0">
                <a:solidFill>
                  <a:schemeClr val="tx1"/>
                </a:solidFill>
                <a:latin typeface="+mj-ea"/>
                <a:ea typeface="+mj-ea"/>
              </a:rPr>
              <a:t>Supervisor</a:t>
            </a:r>
            <a:r>
              <a:rPr lang="zh-CN" altLang="en-US" dirty="0" smtClean="0">
                <a:solidFill>
                  <a:schemeClr val="tx1"/>
                </a:solidFill>
                <a:latin typeface="+mj-ea"/>
                <a:ea typeface="+mj-ea"/>
              </a:rPr>
              <a:t>从</a:t>
            </a:r>
            <a:r>
              <a:rPr lang="en-US" altLang="zh-CN" dirty="0" smtClean="0">
                <a:solidFill>
                  <a:schemeClr val="tx1"/>
                </a:solidFill>
                <a:latin typeface="+mj-ea"/>
                <a:ea typeface="+mj-ea"/>
              </a:rPr>
              <a:t>Zookeeper</a:t>
            </a:r>
            <a:r>
              <a:rPr lang="zh-CN" altLang="en-US" dirty="0" smtClean="0">
                <a:solidFill>
                  <a:schemeClr val="tx1"/>
                </a:solidFill>
                <a:latin typeface="+mj-ea"/>
                <a:ea typeface="+mj-ea"/>
              </a:rPr>
              <a:t>中获取所分配的任务，并启动</a:t>
            </a:r>
            <a:r>
              <a:rPr lang="en-US" altLang="zh-CN" dirty="0" smtClean="0">
                <a:solidFill>
                  <a:schemeClr val="tx1"/>
                </a:solidFill>
                <a:latin typeface="+mj-ea"/>
                <a:ea typeface="+mj-ea"/>
              </a:rPr>
              <a:t>Work</a:t>
            </a:r>
            <a:r>
              <a:rPr lang="zh-CN" altLang="en-US" dirty="0" smtClean="0">
                <a:solidFill>
                  <a:schemeClr val="tx1"/>
                </a:solidFill>
                <a:latin typeface="+mj-ea"/>
                <a:ea typeface="+mj-ea"/>
              </a:rPr>
              <a:t>进程</a:t>
            </a:r>
            <a:endParaRPr lang="en-US" altLang="zh-CN" dirty="0">
              <a:solidFill>
                <a:schemeClr val="tx1"/>
              </a:solidFill>
              <a:latin typeface="+mj-ea"/>
              <a:ea typeface="+mj-ea"/>
            </a:endParaRPr>
          </a:p>
          <a:p>
            <a:pPr marL="342900" indent="-342900" algn="just">
              <a:buFont typeface="+mj-lt"/>
              <a:buAutoNum type="arabicPeriod"/>
            </a:pPr>
            <a:r>
              <a:rPr lang="en-US" altLang="zh-CN" dirty="0" smtClean="0">
                <a:solidFill>
                  <a:schemeClr val="tx1"/>
                </a:solidFill>
                <a:latin typeface="+mj-ea"/>
                <a:ea typeface="+mj-ea"/>
              </a:rPr>
              <a:t>Worker</a:t>
            </a:r>
            <a:r>
              <a:rPr lang="zh-CN" altLang="en-US" dirty="0">
                <a:solidFill>
                  <a:schemeClr val="tx1"/>
                </a:solidFill>
                <a:latin typeface="+mj-ea"/>
                <a:ea typeface="+mj-ea"/>
              </a:rPr>
              <a:t>进程</a:t>
            </a:r>
            <a:r>
              <a:rPr lang="zh-CN" altLang="en-US" dirty="0" smtClean="0">
                <a:solidFill>
                  <a:schemeClr val="tx1"/>
                </a:solidFill>
                <a:latin typeface="+mj-ea"/>
                <a:ea typeface="+mj-ea"/>
              </a:rPr>
              <a:t>执行具体的任务</a:t>
            </a:r>
            <a:endParaRPr lang="en-US" altLang="zh-CN" dirty="0" smtClean="0">
              <a:solidFill>
                <a:schemeClr val="tx1"/>
              </a:solidFill>
              <a:latin typeface="+mj-ea"/>
              <a:ea typeface="+mj-ea"/>
            </a:endParaRPr>
          </a:p>
          <a:p>
            <a:endParaRPr lang="zh-CN" altLang="en-US" dirty="0">
              <a:solidFill>
                <a:schemeClr val="tx1"/>
              </a:solidFill>
              <a:latin typeface="+mj-ea"/>
              <a:ea typeface="+mj-ea"/>
            </a:endParaRPr>
          </a:p>
        </p:txBody>
      </p:sp>
      <p:cxnSp>
        <p:nvCxnSpPr>
          <p:cNvPr id="9" name="直接连接符 8"/>
          <p:cNvCxnSpPr/>
          <p:nvPr/>
        </p:nvCxnSpPr>
        <p:spPr>
          <a:xfrm>
            <a:off x="5148064" y="1268760"/>
            <a:ext cx="0" cy="4968552"/>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901533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152400" y="4591050"/>
            <a:ext cx="8839200" cy="2087563"/>
          </a:xfrm>
          <a:prstGeom prst="rect">
            <a:avLst/>
          </a:prstGeom>
          <a:solidFill>
            <a:schemeClr val="tx1">
              <a:lumMod val="50000"/>
              <a:lumOff val="50000"/>
            </a:schemeClr>
          </a:solidFill>
          <a:ln w="9525">
            <a:noFill/>
            <a:miter lim="800000"/>
            <a:headEnd/>
            <a:tailEnd/>
          </a:ln>
        </p:spPr>
        <p:txBody>
          <a:bodyPr/>
          <a:lstStyle/>
          <a:p>
            <a:pPr algn="ctr">
              <a:defRPr/>
            </a:pPr>
            <a:endParaRPr lang="zh-CN" altLang="en-US"/>
          </a:p>
        </p:txBody>
      </p:sp>
      <p:sp>
        <p:nvSpPr>
          <p:cNvPr id="11" name="矩形 10"/>
          <p:cNvSpPr/>
          <p:nvPr/>
        </p:nvSpPr>
        <p:spPr>
          <a:xfrm>
            <a:off x="893763" y="5764213"/>
            <a:ext cx="7356475" cy="785812"/>
          </a:xfrm>
          <a:prstGeom prst="rect">
            <a:avLst/>
          </a:prstGeom>
        </p:spPr>
        <p:txBody>
          <a:bodyPr>
            <a:spAutoFit/>
          </a:bodyPr>
          <a:lstStyle/>
          <a:p>
            <a:pPr algn="ctr">
              <a:lnSpc>
                <a:spcPct val="150000"/>
              </a:lnSpc>
              <a:defRPr/>
            </a:pPr>
            <a:r>
              <a:rPr lang="zh-CN" altLang="en-US" sz="1000" spc="100" dirty="0">
                <a:solidFill>
                  <a:schemeClr val="bg1"/>
                </a:solidFill>
                <a:latin typeface="微软雅黑" pitchFamily="34" charset="-122"/>
                <a:ea typeface="微软雅黑" pitchFamily="34" charset="-122"/>
              </a:rPr>
              <a:t>通讯地址：北京市海淀区东北旺西路</a:t>
            </a:r>
            <a:r>
              <a:rPr lang="en-US" altLang="zh-CN" sz="1000" spc="100" dirty="0">
                <a:solidFill>
                  <a:schemeClr val="bg1"/>
                </a:solidFill>
                <a:latin typeface="微软雅黑" pitchFamily="34" charset="-122"/>
                <a:ea typeface="微软雅黑" pitchFamily="34" charset="-122"/>
              </a:rPr>
              <a:t>8</a:t>
            </a:r>
            <a:r>
              <a:rPr lang="zh-CN" altLang="en-US" sz="1000" spc="100" dirty="0">
                <a:solidFill>
                  <a:schemeClr val="bg1"/>
                </a:solidFill>
                <a:latin typeface="微软雅黑" pitchFamily="34" charset="-122"/>
                <a:ea typeface="微软雅黑" pitchFamily="34" charset="-122"/>
              </a:rPr>
              <a:t>号中关村软件园</a:t>
            </a:r>
            <a:r>
              <a:rPr lang="en-US" altLang="zh-CN" sz="1000" spc="100" dirty="0">
                <a:solidFill>
                  <a:schemeClr val="bg1"/>
                </a:solidFill>
                <a:latin typeface="微软雅黑" pitchFamily="34" charset="-122"/>
                <a:ea typeface="微软雅黑" pitchFamily="34" charset="-122"/>
              </a:rPr>
              <a:t>36</a:t>
            </a:r>
            <a:r>
              <a:rPr lang="zh-CN" altLang="en-US" sz="1000" spc="100" dirty="0">
                <a:solidFill>
                  <a:schemeClr val="bg1"/>
                </a:solidFill>
                <a:latin typeface="微软雅黑" pitchFamily="34" charset="-122"/>
                <a:ea typeface="微软雅黑" pitchFamily="34" charset="-122"/>
              </a:rPr>
              <a:t>号 </a:t>
            </a:r>
            <a:endParaRPr lang="en-US" altLang="zh-CN" sz="1000" spc="100" dirty="0">
              <a:solidFill>
                <a:schemeClr val="bg1"/>
              </a:solidFill>
              <a:latin typeface="微软雅黑" pitchFamily="34" charset="-122"/>
              <a:ea typeface="微软雅黑" pitchFamily="34" charset="-122"/>
            </a:endParaRPr>
          </a:p>
          <a:p>
            <a:pPr algn="ctr">
              <a:lnSpc>
                <a:spcPct val="150000"/>
              </a:lnSpc>
              <a:defRPr/>
            </a:pPr>
            <a:r>
              <a:rPr lang="zh-CN" altLang="en-US" sz="1000" spc="100" dirty="0">
                <a:solidFill>
                  <a:schemeClr val="bg1"/>
                </a:solidFill>
                <a:latin typeface="微软雅黑" pitchFamily="34" charset="-122"/>
                <a:ea typeface="微软雅黑" pitchFamily="34" charset="-122"/>
              </a:rPr>
              <a:t>邮政编码</a:t>
            </a:r>
            <a:r>
              <a:rPr lang="zh-CN" altLang="en-US" sz="1000" spc="100" dirty="0">
                <a:solidFill>
                  <a:schemeClr val="bg1"/>
                </a:solidFill>
              </a:rPr>
              <a:t>：</a:t>
            </a:r>
            <a:r>
              <a:rPr lang="en-US" altLang="zh-CN" sz="1000" spc="100" dirty="0">
                <a:solidFill>
                  <a:schemeClr val="bg1"/>
                </a:solidFill>
              </a:rPr>
              <a:t>100094    </a:t>
            </a:r>
            <a:r>
              <a:rPr lang="zh-CN" altLang="en-US" sz="1000" spc="100" dirty="0">
                <a:solidFill>
                  <a:schemeClr val="bg1"/>
                </a:solidFill>
                <a:latin typeface="微软雅黑" pitchFamily="34" charset="-122"/>
                <a:ea typeface="微软雅黑" pitchFamily="34" charset="-122"/>
              </a:rPr>
              <a:t>联系电话</a:t>
            </a:r>
            <a:r>
              <a:rPr lang="zh-CN" altLang="en-US" sz="1000" spc="100" dirty="0">
                <a:solidFill>
                  <a:schemeClr val="bg1"/>
                </a:solidFill>
              </a:rPr>
              <a:t>：</a:t>
            </a:r>
            <a:r>
              <a:rPr lang="en-US" altLang="zh-CN" sz="1000" spc="100" dirty="0">
                <a:solidFill>
                  <a:schemeClr val="bg1"/>
                </a:solidFill>
              </a:rPr>
              <a:t>010-56308000   </a:t>
            </a:r>
            <a:r>
              <a:rPr lang="zh-CN" altLang="en-US" sz="1000" spc="100" dirty="0">
                <a:solidFill>
                  <a:schemeClr val="bg1"/>
                </a:solidFill>
                <a:latin typeface="微软雅黑" pitchFamily="34" charset="-122"/>
                <a:ea typeface="微软雅黑" pitchFamily="34" charset="-122"/>
              </a:rPr>
              <a:t>微博</a:t>
            </a:r>
            <a:r>
              <a:rPr lang="zh-CN" altLang="en-US" sz="1000" spc="100" dirty="0">
                <a:solidFill>
                  <a:schemeClr val="bg1"/>
                </a:solidFill>
              </a:rPr>
              <a:t>：</a:t>
            </a:r>
            <a:r>
              <a:rPr lang="en-US" altLang="zh-CN" sz="1000" spc="100" dirty="0">
                <a:solidFill>
                  <a:schemeClr val="bg1"/>
                </a:solidFill>
              </a:rPr>
              <a:t>http://weibo.com/zksugon      </a:t>
            </a:r>
          </a:p>
          <a:p>
            <a:pPr algn="ctr">
              <a:lnSpc>
                <a:spcPct val="150000"/>
              </a:lnSpc>
              <a:defRPr/>
            </a:pPr>
            <a:r>
              <a:rPr lang="en-US" altLang="zh-CN" sz="1000" spc="100" dirty="0">
                <a:solidFill>
                  <a:schemeClr val="bg1"/>
                </a:solidFill>
              </a:rPr>
              <a:t>EMAIL:SUGONBRAND@SUGON.COM   </a:t>
            </a:r>
            <a:r>
              <a:rPr lang="zh-CN" altLang="en-US" sz="1000" spc="100" dirty="0">
                <a:solidFill>
                  <a:schemeClr val="bg1"/>
                </a:solidFill>
                <a:latin typeface="微软雅黑" pitchFamily="34" charset="-122"/>
                <a:ea typeface="微软雅黑" pitchFamily="34" charset="-122"/>
              </a:rPr>
              <a:t>网站</a:t>
            </a:r>
            <a:r>
              <a:rPr lang="en-US" altLang="zh-CN" sz="1000" spc="100" dirty="0">
                <a:solidFill>
                  <a:schemeClr val="bg1"/>
                </a:solidFill>
                <a:latin typeface="微软雅黑" pitchFamily="34" charset="-122"/>
                <a:ea typeface="微软雅黑" pitchFamily="34" charset="-122"/>
              </a:rPr>
              <a:t>(web)</a:t>
            </a:r>
            <a:r>
              <a:rPr lang="zh-CN" altLang="en-US" sz="1000" spc="100" dirty="0">
                <a:solidFill>
                  <a:schemeClr val="bg1"/>
                </a:solidFill>
              </a:rPr>
              <a:t>：</a:t>
            </a:r>
            <a:r>
              <a:rPr lang="en-US" altLang="zh-CN" sz="1000" spc="100" dirty="0">
                <a:solidFill>
                  <a:schemeClr val="bg1"/>
                </a:solidFill>
              </a:rPr>
              <a:t>Http://www.sugon.com</a:t>
            </a:r>
            <a:endParaRPr lang="zh-CN" altLang="en-US" sz="1000" spc="100" dirty="0">
              <a:solidFill>
                <a:schemeClr val="bg1"/>
              </a:solidFill>
              <a:latin typeface="微软雅黑" pitchFamily="34" charset="-122"/>
              <a:ea typeface="微软雅黑" pitchFamily="34" charset="-122"/>
            </a:endParaRPr>
          </a:p>
        </p:txBody>
      </p:sp>
      <p:sp>
        <p:nvSpPr>
          <p:cNvPr id="12" name="TextBox 11"/>
          <p:cNvSpPr txBox="1"/>
          <p:nvPr/>
        </p:nvSpPr>
        <p:spPr>
          <a:xfrm>
            <a:off x="3078163" y="4600353"/>
            <a:ext cx="4445448" cy="1323439"/>
          </a:xfrm>
          <a:prstGeom prst="rect">
            <a:avLst/>
          </a:prstGeom>
          <a:noFill/>
        </p:spPr>
        <p:txBody>
          <a:bodyPr wrap="none">
            <a:spAutoFit/>
          </a:bodyPr>
          <a:lstStyle/>
          <a:p>
            <a:pPr>
              <a:defRPr/>
            </a:pPr>
            <a:r>
              <a:rPr lang="en-US" altLang="zh-CN" sz="8000" dirty="0">
                <a:gradFill>
                  <a:gsLst>
                    <a:gs pos="96230">
                      <a:schemeClr val="bg1"/>
                    </a:gs>
                    <a:gs pos="52000">
                      <a:schemeClr val="bg1">
                        <a:lumMod val="85000"/>
                      </a:schemeClr>
                    </a:gs>
                    <a:gs pos="100000">
                      <a:schemeClr val="bg1">
                        <a:lumMod val="65000"/>
                      </a:schemeClr>
                    </a:gs>
                    <a:gs pos="0">
                      <a:schemeClr val="bg1"/>
                    </a:gs>
                  </a:gsLst>
                  <a:lin ang="5400000" scaled="0"/>
                </a:gradFill>
                <a:effectLst>
                  <a:glow rad="63500">
                    <a:schemeClr val="tx1">
                      <a:alpha val="30000"/>
                    </a:schemeClr>
                  </a:glow>
                  <a:outerShdw blurRad="50800" dist="50800" dir="5400000" algn="ctr" rotWithShape="0">
                    <a:srgbClr val="000000">
                      <a:alpha val="52000"/>
                    </a:srgbClr>
                  </a:outerShdw>
                </a:effectLst>
                <a:latin typeface="方正大黑简体" pitchFamily="65" charset="-122"/>
                <a:ea typeface="方正大黑简体" pitchFamily="65" charset="-122"/>
              </a:rPr>
              <a:t>THANKS</a:t>
            </a:r>
            <a:endParaRPr lang="zh-CN" altLang="en-US" sz="8000" dirty="0">
              <a:gradFill>
                <a:gsLst>
                  <a:gs pos="96230">
                    <a:schemeClr val="bg1"/>
                  </a:gs>
                  <a:gs pos="52000">
                    <a:schemeClr val="bg1">
                      <a:lumMod val="85000"/>
                    </a:schemeClr>
                  </a:gs>
                  <a:gs pos="100000">
                    <a:schemeClr val="bg1">
                      <a:lumMod val="65000"/>
                    </a:schemeClr>
                  </a:gs>
                  <a:gs pos="0">
                    <a:schemeClr val="bg1"/>
                  </a:gs>
                </a:gsLst>
                <a:lin ang="5400000" scaled="0"/>
              </a:gradFill>
              <a:effectLst>
                <a:glow rad="63500">
                  <a:schemeClr val="tx1">
                    <a:alpha val="30000"/>
                  </a:schemeClr>
                </a:glow>
                <a:outerShdw blurRad="50800" dist="50800" dir="5400000" algn="ctr" rotWithShape="0">
                  <a:srgbClr val="000000">
                    <a:alpha val="52000"/>
                  </a:srgbClr>
                </a:outerShdw>
              </a:effectLst>
              <a:latin typeface="方正大黑简体" pitchFamily="65" charset="-122"/>
              <a:ea typeface="方正大黑简体" pitchFamily="65" charset="-122"/>
            </a:endParaRPr>
          </a:p>
        </p:txBody>
      </p:sp>
      <p:sp>
        <p:nvSpPr>
          <p:cNvPr id="13" name="矩形 12"/>
          <p:cNvSpPr>
            <a:spLocks noChangeArrowheads="1"/>
          </p:cNvSpPr>
          <p:nvPr/>
        </p:nvSpPr>
        <p:spPr bwMode="auto">
          <a:xfrm>
            <a:off x="6149975" y="179388"/>
            <a:ext cx="2841625" cy="2087562"/>
          </a:xfrm>
          <a:prstGeom prst="rect">
            <a:avLst/>
          </a:prstGeom>
          <a:solidFill>
            <a:schemeClr val="bg1">
              <a:lumMod val="75000"/>
            </a:schemeClr>
          </a:solidFill>
          <a:ln w="9525">
            <a:noFill/>
            <a:miter lim="800000"/>
            <a:headEnd/>
            <a:tailEnd/>
          </a:ln>
        </p:spPr>
        <p:txBody>
          <a:bodyPr/>
          <a:lstStyle/>
          <a:p>
            <a:pPr algn="ctr">
              <a:defRPr/>
            </a:pPr>
            <a:endParaRPr lang="zh-CN" altLang="en-US"/>
          </a:p>
        </p:txBody>
      </p:sp>
      <p:sp>
        <p:nvSpPr>
          <p:cNvPr id="14" name="矩形 13"/>
          <p:cNvSpPr>
            <a:spLocks noChangeArrowheads="1"/>
          </p:cNvSpPr>
          <p:nvPr/>
        </p:nvSpPr>
        <p:spPr bwMode="auto">
          <a:xfrm>
            <a:off x="152400" y="179388"/>
            <a:ext cx="2841625" cy="2087562"/>
          </a:xfrm>
          <a:prstGeom prst="rect">
            <a:avLst/>
          </a:prstGeom>
          <a:solidFill>
            <a:schemeClr val="bg1">
              <a:lumMod val="75000"/>
            </a:schemeClr>
          </a:solidFill>
          <a:ln w="9525">
            <a:noFill/>
            <a:miter lim="800000"/>
            <a:headEnd/>
            <a:tailEnd/>
          </a:ln>
        </p:spPr>
        <p:txBody>
          <a:bodyPr/>
          <a:lstStyle/>
          <a:p>
            <a:pPr algn="ctr">
              <a:defRPr/>
            </a:pPr>
            <a:endParaRPr lang="zh-CN" altLang="en-US"/>
          </a:p>
        </p:txBody>
      </p:sp>
      <p:pic>
        <p:nvPicPr>
          <p:cNvPr id="15" name="Picture 2"/>
          <p:cNvPicPr>
            <a:picLocks noChangeAspect="1" noChangeArrowheads="1"/>
          </p:cNvPicPr>
          <p:nvPr/>
        </p:nvPicPr>
        <p:blipFill rotWithShape="1">
          <a:blip r:embed="rId3" cstate="print">
            <a:extLst/>
          </a:blip>
          <a:srcRect t="5578" b="5578"/>
          <a:stretch/>
        </p:blipFill>
        <p:spPr bwMode="auto">
          <a:xfrm>
            <a:off x="6150097" y="2481831"/>
            <a:ext cx="2825145" cy="1905244"/>
          </a:xfrm>
          <a:prstGeom prst="rect">
            <a:avLst/>
          </a:prstGeom>
          <a:noFill/>
          <a:effectLst>
            <a:innerShdw blurRad="114300">
              <a:prstClr val="black"/>
            </a:innerShdw>
          </a:effectLst>
          <a:extLst/>
        </p:spPr>
      </p:pic>
      <p:pic>
        <p:nvPicPr>
          <p:cNvPr id="16" name="Picture 3"/>
          <p:cNvPicPr>
            <a:picLocks noChangeAspect="1" noChangeArrowheads="1"/>
          </p:cNvPicPr>
          <p:nvPr/>
        </p:nvPicPr>
        <p:blipFill rotWithShape="1">
          <a:blip r:embed="rId4" cstate="print">
            <a:extLst/>
          </a:blip>
          <a:srcRect l="4985" t="7926" r="4985"/>
          <a:stretch/>
        </p:blipFill>
        <p:spPr bwMode="auto">
          <a:xfrm>
            <a:off x="3151251" y="179653"/>
            <a:ext cx="2841504" cy="2087010"/>
          </a:xfrm>
          <a:prstGeom prst="rect">
            <a:avLst/>
          </a:prstGeom>
          <a:noFill/>
          <a:effectLst>
            <a:innerShdw blurRad="114300">
              <a:prstClr val="black"/>
            </a:innerShdw>
          </a:effectLst>
          <a:extLst/>
        </p:spPr>
      </p:pic>
      <p:pic>
        <p:nvPicPr>
          <p:cNvPr id="17" name="Picture 4"/>
          <p:cNvPicPr>
            <a:picLocks noChangeAspect="1" noChangeArrowheads="1"/>
          </p:cNvPicPr>
          <p:nvPr/>
        </p:nvPicPr>
        <p:blipFill rotWithShape="1">
          <a:blip r:embed="rId5" cstate="print">
            <a:extLst/>
          </a:blip>
          <a:srcRect l="5096" t="10577" r="5096" b="-385"/>
          <a:stretch/>
        </p:blipFill>
        <p:spPr bwMode="auto">
          <a:xfrm>
            <a:off x="152403" y="2470923"/>
            <a:ext cx="2841505" cy="1916152"/>
          </a:xfrm>
          <a:prstGeom prst="rect">
            <a:avLst/>
          </a:prstGeom>
          <a:noFill/>
          <a:effectLst>
            <a:innerShdw blurRad="114300">
              <a:prstClr val="black"/>
            </a:innerShdw>
          </a:effectLst>
          <a:extLst/>
        </p:spPr>
      </p:pic>
      <p:sp>
        <p:nvSpPr>
          <p:cNvPr id="2" name="矩形 1"/>
          <p:cNvSpPr/>
          <p:nvPr/>
        </p:nvSpPr>
        <p:spPr>
          <a:xfrm>
            <a:off x="1893888" y="5791200"/>
            <a:ext cx="184150" cy="276225"/>
          </a:xfrm>
          <a:prstGeom prst="rect">
            <a:avLst/>
          </a:prstGeom>
        </p:spPr>
        <p:txBody>
          <a:bodyPr wrap="none">
            <a:spAutoFit/>
          </a:bodyPr>
          <a:lstStyle/>
          <a:p>
            <a:pPr algn="ctr">
              <a:defRPr/>
            </a:pPr>
            <a:endParaRPr lang="zh-CN" altLang="en-US" sz="1200" b="1" spc="1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72460710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25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75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nodeType="withEffect">
                                  <p:stCondLst>
                                    <p:cond delay="100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par>
                                <p:cTn id="23" presetID="10" presetClass="entr" presetSubtype="0" fill="hold" nodeType="withEffect">
                                  <p:stCondLst>
                                    <p:cond delay="125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228600" y="150813"/>
            <a:ext cx="8001000" cy="914400"/>
          </a:xfrm>
          <a:ln/>
        </p:spPr>
        <p:txBody>
          <a:bodyPr/>
          <a:lstStyle/>
          <a:p>
            <a:r>
              <a:rPr lang="zh-CN" altLang="en-US" dirty="0" smtClean="0"/>
              <a:t>信息科技作为技术支撑</a:t>
            </a:r>
          </a:p>
        </p:txBody>
      </p:sp>
      <p:pic>
        <p:nvPicPr>
          <p:cNvPr id="3" name="Picture 4" descr="图片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298575"/>
            <a:ext cx="7239000" cy="487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5"/>
          <p:cNvSpPr txBox="1">
            <a:spLocks noChangeArrowheads="1"/>
          </p:cNvSpPr>
          <p:nvPr/>
        </p:nvSpPr>
        <p:spPr bwMode="auto">
          <a:xfrm>
            <a:off x="3048000" y="6019800"/>
            <a:ext cx="3352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t>图1-</a:t>
            </a:r>
            <a:r>
              <a:rPr lang="en-US" altLang="zh-CN"/>
              <a:t>1 </a:t>
            </a:r>
            <a:r>
              <a:rPr lang="zh-CN" altLang="en-US"/>
              <a:t>存储价格随时间变化情况</a:t>
            </a:r>
          </a:p>
        </p:txBody>
      </p:sp>
      <p:sp>
        <p:nvSpPr>
          <p:cNvPr id="5" name="Rectangle 6"/>
          <p:cNvSpPr>
            <a:spLocks noChangeArrowheads="1"/>
          </p:cNvSpPr>
          <p:nvPr/>
        </p:nvSpPr>
        <p:spPr bwMode="auto">
          <a:xfrm>
            <a:off x="228600" y="1143000"/>
            <a:ext cx="27400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b="1"/>
              <a:t>1. </a:t>
            </a:r>
            <a:r>
              <a:rPr lang="zh-CN" altLang="en-US" b="1"/>
              <a:t>存储设备容量不断增加</a:t>
            </a:r>
          </a:p>
        </p:txBody>
      </p:sp>
    </p:spTree>
    <p:extLst>
      <p:ext uri="{BB962C8B-B14F-4D97-AF65-F5344CB8AC3E}">
        <p14:creationId xmlns:p14="http://schemas.microsoft.com/office/powerpoint/2010/main" val="38933184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04800" y="210344"/>
            <a:ext cx="8001000" cy="914400"/>
          </a:xfrm>
          <a:ln/>
        </p:spPr>
        <p:txBody>
          <a:bodyPr/>
          <a:lstStyle/>
          <a:p>
            <a:r>
              <a:rPr lang="zh-CN" altLang="en-US" dirty="0" smtClean="0"/>
              <a:t>信息科技作为技术支撑</a:t>
            </a:r>
          </a:p>
        </p:txBody>
      </p:sp>
      <p:pic>
        <p:nvPicPr>
          <p:cNvPr id="3" name="图片 2" descr="petabyte-dvd-disk-two-photon-optical-writing-reading.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371600"/>
            <a:ext cx="5048250" cy="282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矩形 3"/>
          <p:cNvSpPr>
            <a:spLocks noChangeArrowheads="1"/>
          </p:cNvSpPr>
          <p:nvPr/>
        </p:nvSpPr>
        <p:spPr bwMode="auto">
          <a:xfrm>
            <a:off x="457200" y="4694238"/>
            <a:ext cx="7696200" cy="1201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latin typeface="微软雅黑 Light" panose="020B0502040204020203" pitchFamily="34" charset="-122"/>
                <a:ea typeface="微软雅黑 Light" panose="020B0502040204020203" pitchFamily="34" charset="-122"/>
              </a:rPr>
              <a:t>来自斯威本科技大学（</a:t>
            </a:r>
            <a:r>
              <a:rPr lang="en-US" altLang="zh-CN">
                <a:latin typeface="微软雅黑 Light" panose="020B0502040204020203" pitchFamily="34" charset="-122"/>
                <a:ea typeface="微软雅黑 Light" panose="020B0502040204020203" pitchFamily="34" charset="-122"/>
              </a:rPr>
              <a:t>Swinburne University of Technology</a:t>
            </a:r>
            <a:r>
              <a:rPr lang="zh-CN" altLang="en-US">
                <a:latin typeface="微软雅黑 Light" panose="020B0502040204020203" pitchFamily="34" charset="-122"/>
                <a:ea typeface="微软雅黑 Light" panose="020B0502040204020203" pitchFamily="34" charset="-122"/>
              </a:rPr>
              <a:t>）的研究团队，在</a:t>
            </a:r>
            <a:r>
              <a:rPr lang="en-US" altLang="zh-CN">
                <a:latin typeface="微软雅黑 Light" panose="020B0502040204020203" pitchFamily="34" charset="-122"/>
                <a:ea typeface="微软雅黑 Light" panose="020B0502040204020203" pitchFamily="34" charset="-122"/>
              </a:rPr>
              <a:t>2013</a:t>
            </a:r>
            <a:r>
              <a:rPr lang="zh-CN" altLang="en-US">
                <a:latin typeface="微软雅黑 Light" panose="020B0502040204020203" pitchFamily="34" charset="-122"/>
                <a:ea typeface="微软雅黑 Light" panose="020B0502040204020203" pitchFamily="34" charset="-122"/>
              </a:rPr>
              <a:t>年</a:t>
            </a:r>
            <a:r>
              <a:rPr lang="en-US" altLang="zh-CN">
                <a:latin typeface="微软雅黑 Light" panose="020B0502040204020203" pitchFamily="34" charset="-122"/>
                <a:ea typeface="微软雅黑 Light" panose="020B0502040204020203" pitchFamily="34" charset="-122"/>
              </a:rPr>
              <a:t>6</a:t>
            </a:r>
            <a:r>
              <a:rPr lang="zh-CN" altLang="en-US">
                <a:latin typeface="微软雅黑 Light" panose="020B0502040204020203" pitchFamily="34" charset="-122"/>
                <a:ea typeface="微软雅黑 Light" panose="020B0502040204020203" pitchFamily="34" charset="-122"/>
              </a:rPr>
              <a:t>月</a:t>
            </a:r>
            <a:r>
              <a:rPr lang="en-US" altLang="zh-CN">
                <a:latin typeface="微软雅黑 Light" panose="020B0502040204020203" pitchFamily="34" charset="-122"/>
                <a:ea typeface="微软雅黑 Light" panose="020B0502040204020203" pitchFamily="34" charset="-122"/>
              </a:rPr>
              <a:t>29</a:t>
            </a:r>
            <a:r>
              <a:rPr lang="zh-CN" altLang="en-US">
                <a:latin typeface="微软雅黑 Light" panose="020B0502040204020203" pitchFamily="34" charset="-122"/>
                <a:ea typeface="微软雅黑 Light" panose="020B0502040204020203" pitchFamily="34" charset="-122"/>
              </a:rPr>
              <a:t>日刊出的</a:t>
            </a:r>
            <a:r>
              <a:rPr lang="en-US" altLang="zh-CN">
                <a:latin typeface="微软雅黑 Light" panose="020B0502040204020203" pitchFamily="34" charset="-122"/>
                <a:ea typeface="微软雅黑 Light" panose="020B0502040204020203" pitchFamily="34" charset="-122"/>
              </a:rPr>
              <a:t>《</a:t>
            </a:r>
            <a:r>
              <a:rPr lang="zh-CN" altLang="en-US">
                <a:latin typeface="微软雅黑 Light" panose="020B0502040204020203" pitchFamily="34" charset="-122"/>
                <a:ea typeface="微软雅黑 Light" panose="020B0502040204020203" pitchFamily="34" charset="-122"/>
              </a:rPr>
              <a:t>自然通讯（</a:t>
            </a:r>
            <a:r>
              <a:rPr lang="en-US" altLang="zh-CN">
                <a:latin typeface="微软雅黑 Light" panose="020B0502040204020203" pitchFamily="34" charset="-122"/>
                <a:ea typeface="微软雅黑 Light" panose="020B0502040204020203" pitchFamily="34" charset="-122"/>
              </a:rPr>
              <a:t>Nature Communications</a:t>
            </a:r>
            <a:r>
              <a:rPr lang="zh-CN" altLang="en-US">
                <a:latin typeface="微软雅黑 Light" panose="020B0502040204020203" pitchFamily="34" charset="-122"/>
                <a:ea typeface="微软雅黑 Light" panose="020B0502040204020203" pitchFamily="34" charset="-122"/>
              </a:rPr>
              <a:t>）</a:t>
            </a:r>
            <a:r>
              <a:rPr lang="en-US" altLang="zh-CN">
                <a:latin typeface="微软雅黑 Light" panose="020B0502040204020203" pitchFamily="34" charset="-122"/>
                <a:ea typeface="微软雅黑 Light" panose="020B0502040204020203" pitchFamily="34" charset="-122"/>
              </a:rPr>
              <a:t>》</a:t>
            </a:r>
            <a:r>
              <a:rPr lang="zh-CN" altLang="en-US">
                <a:latin typeface="微软雅黑 Light" panose="020B0502040204020203" pitchFamily="34" charset="-122"/>
                <a:ea typeface="微软雅黑 Light" panose="020B0502040204020203" pitchFamily="34" charset="-122"/>
              </a:rPr>
              <a:t>杂志的文章中，描述了一种全新的数据存储方式，可将</a:t>
            </a:r>
            <a:r>
              <a:rPr lang="en-US" altLang="zh-CN">
                <a:latin typeface="微软雅黑 Light" panose="020B0502040204020203" pitchFamily="34" charset="-122"/>
                <a:ea typeface="微软雅黑 Light" panose="020B0502040204020203" pitchFamily="34" charset="-122"/>
              </a:rPr>
              <a:t>1PB</a:t>
            </a:r>
            <a:r>
              <a:rPr lang="zh-CN" altLang="en-US">
                <a:latin typeface="微软雅黑 Light" panose="020B0502040204020203" pitchFamily="34" charset="-122"/>
                <a:ea typeface="微软雅黑 Light" panose="020B0502040204020203" pitchFamily="34" charset="-122"/>
              </a:rPr>
              <a:t>（</a:t>
            </a:r>
            <a:r>
              <a:rPr lang="en-US" altLang="zh-CN">
                <a:latin typeface="微软雅黑 Light" panose="020B0502040204020203" pitchFamily="34" charset="-122"/>
                <a:ea typeface="微软雅黑 Light" panose="020B0502040204020203" pitchFamily="34" charset="-122"/>
              </a:rPr>
              <a:t>1024TB</a:t>
            </a:r>
            <a:r>
              <a:rPr lang="zh-CN" altLang="en-US">
                <a:latin typeface="微软雅黑 Light" panose="020B0502040204020203" pitchFamily="34" charset="-122"/>
                <a:ea typeface="微软雅黑 Light" panose="020B0502040204020203" pitchFamily="34" charset="-122"/>
              </a:rPr>
              <a:t>）的数据存储到一张仅</a:t>
            </a:r>
            <a:r>
              <a:rPr lang="en-US" altLang="zh-CN">
                <a:latin typeface="微软雅黑 Light" panose="020B0502040204020203" pitchFamily="34" charset="-122"/>
                <a:ea typeface="微软雅黑 Light" panose="020B0502040204020203" pitchFamily="34" charset="-122"/>
              </a:rPr>
              <a:t>DVD</a:t>
            </a:r>
            <a:r>
              <a:rPr lang="zh-CN" altLang="en-US">
                <a:latin typeface="微软雅黑 Light" panose="020B0502040204020203" pitchFamily="34" charset="-122"/>
                <a:ea typeface="微软雅黑 Light" panose="020B0502040204020203" pitchFamily="34" charset="-122"/>
              </a:rPr>
              <a:t>大小的聚合物碟片上。</a:t>
            </a:r>
          </a:p>
        </p:txBody>
      </p:sp>
    </p:spTree>
    <p:extLst>
      <p:ext uri="{BB962C8B-B14F-4D97-AF65-F5344CB8AC3E}">
        <p14:creationId xmlns:p14="http://schemas.microsoft.com/office/powerpoint/2010/main" val="10903548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28600" y="228600"/>
            <a:ext cx="8001000" cy="914400"/>
          </a:xfrm>
          <a:ln/>
        </p:spPr>
        <p:txBody>
          <a:bodyPr/>
          <a:lstStyle/>
          <a:p>
            <a:r>
              <a:rPr lang="zh-CN" altLang="en-US" dirty="0" smtClean="0"/>
              <a:t>信息科技作为技术支撑</a:t>
            </a:r>
          </a:p>
        </p:txBody>
      </p:sp>
      <p:pic>
        <p:nvPicPr>
          <p:cNvPr id="5" name="Picture 4" descr="图片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5400" y="1981200"/>
            <a:ext cx="6400800" cy="412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5"/>
          <p:cNvSpPr txBox="1">
            <a:spLocks noChangeArrowheads="1"/>
          </p:cNvSpPr>
          <p:nvPr/>
        </p:nvSpPr>
        <p:spPr bwMode="auto">
          <a:xfrm>
            <a:off x="2667000" y="6172200"/>
            <a:ext cx="40608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t>图1-</a:t>
            </a:r>
            <a:r>
              <a:rPr lang="en-US" altLang="zh-CN"/>
              <a:t>3 CPU</a:t>
            </a:r>
            <a:r>
              <a:rPr lang="zh-CN" altLang="en-US"/>
              <a:t>晶体管数目随时间变化情况</a:t>
            </a:r>
          </a:p>
        </p:txBody>
      </p:sp>
      <p:sp>
        <p:nvSpPr>
          <p:cNvPr id="7" name="Rectangle 6"/>
          <p:cNvSpPr>
            <a:spLocks noChangeArrowheads="1"/>
          </p:cNvSpPr>
          <p:nvPr/>
        </p:nvSpPr>
        <p:spPr bwMode="auto">
          <a:xfrm>
            <a:off x="228600" y="1143000"/>
            <a:ext cx="2825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b="1"/>
              <a:t>2. CPU</a:t>
            </a:r>
            <a:r>
              <a:rPr lang="zh-CN" altLang="en-US" b="1"/>
              <a:t>处理能力大幅提升</a:t>
            </a:r>
            <a:r>
              <a:rPr lang="zh-CN" altLang="en-US"/>
              <a:t> </a:t>
            </a:r>
          </a:p>
        </p:txBody>
      </p:sp>
    </p:spTree>
    <p:extLst>
      <p:ext uri="{BB962C8B-B14F-4D97-AF65-F5344CB8AC3E}">
        <p14:creationId xmlns:p14="http://schemas.microsoft.com/office/powerpoint/2010/main" val="18663835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381000" y="206694"/>
            <a:ext cx="8001000" cy="914400"/>
          </a:xfrm>
          <a:ln/>
        </p:spPr>
        <p:txBody>
          <a:bodyPr/>
          <a:lstStyle/>
          <a:p>
            <a:r>
              <a:rPr lang="zh-CN" altLang="en-US" dirty="0" smtClean="0"/>
              <a:t>信息科技作为技术支撑</a:t>
            </a:r>
          </a:p>
        </p:txBody>
      </p:sp>
      <p:pic>
        <p:nvPicPr>
          <p:cNvPr id="5" name="Picture 4" descr="图片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797050"/>
            <a:ext cx="6627813" cy="437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5"/>
          <p:cNvSpPr txBox="1">
            <a:spLocks noChangeArrowheads="1"/>
          </p:cNvSpPr>
          <p:nvPr/>
        </p:nvSpPr>
        <p:spPr bwMode="auto">
          <a:xfrm>
            <a:off x="3033713" y="6188075"/>
            <a:ext cx="382428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t>图1-</a:t>
            </a:r>
            <a:r>
              <a:rPr lang="en-US" altLang="zh-CN"/>
              <a:t>4 </a:t>
            </a:r>
            <a:r>
              <a:rPr lang="zh-CN" altLang="en-US"/>
              <a:t>网络带宽随时间变化情况</a:t>
            </a:r>
          </a:p>
        </p:txBody>
      </p:sp>
      <p:sp>
        <p:nvSpPr>
          <p:cNvPr id="7" name="Rectangle 6"/>
          <p:cNvSpPr>
            <a:spLocks noChangeArrowheads="1"/>
          </p:cNvSpPr>
          <p:nvPr/>
        </p:nvSpPr>
        <p:spPr bwMode="auto">
          <a:xfrm>
            <a:off x="381000" y="1143000"/>
            <a:ext cx="2279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b="1"/>
              <a:t>3. </a:t>
            </a:r>
            <a:r>
              <a:rPr lang="zh-CN" altLang="en-US" b="1"/>
              <a:t>网络带宽不断增加</a:t>
            </a:r>
          </a:p>
        </p:txBody>
      </p:sp>
    </p:spTree>
    <p:extLst>
      <p:ext uri="{BB962C8B-B14F-4D97-AF65-F5344CB8AC3E}">
        <p14:creationId xmlns:p14="http://schemas.microsoft.com/office/powerpoint/2010/main" val="22489568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179512" y="228600"/>
            <a:ext cx="6696744" cy="914400"/>
          </a:xfrm>
          <a:ln/>
        </p:spPr>
        <p:txBody>
          <a:bodyPr/>
          <a:lstStyle/>
          <a:p>
            <a:r>
              <a:rPr lang="zh-CN" altLang="en-US" sz="2800" dirty="0" smtClean="0"/>
              <a:t>数据产生方式变革促成大数据时代来临</a:t>
            </a:r>
          </a:p>
        </p:txBody>
      </p:sp>
      <p:pic>
        <p:nvPicPr>
          <p:cNvPr id="3" name="Picture 4" descr="图片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143000"/>
            <a:ext cx="6677025" cy="481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5"/>
          <p:cNvSpPr txBox="1">
            <a:spLocks noChangeArrowheads="1"/>
          </p:cNvSpPr>
          <p:nvPr/>
        </p:nvSpPr>
        <p:spPr bwMode="auto">
          <a:xfrm>
            <a:off x="2936875" y="6019800"/>
            <a:ext cx="34639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t>图1-</a:t>
            </a:r>
            <a:r>
              <a:rPr lang="en-US" altLang="zh-CN"/>
              <a:t>5 </a:t>
            </a:r>
            <a:r>
              <a:rPr lang="zh-CN" altLang="en-US"/>
              <a:t>数据产生方式的变革</a:t>
            </a:r>
          </a:p>
        </p:txBody>
      </p:sp>
    </p:spTree>
    <p:extLst>
      <p:ext uri="{BB962C8B-B14F-4D97-AF65-F5344CB8AC3E}">
        <p14:creationId xmlns:p14="http://schemas.microsoft.com/office/powerpoint/2010/main" val="3247502074"/>
      </p:ext>
    </p:extLst>
  </p:cSld>
  <p:clrMapOvr>
    <a:masterClrMapping/>
  </p:clrMapOvr>
  <p:timing>
    <p:tnLst>
      <p:par>
        <p:cTn id="1" dur="indefinite" restart="never" nodeType="tmRoot"/>
      </p:par>
    </p:tnLst>
  </p:timing>
</p:sld>
</file>

<file path=ppt/theme/theme1.xml><?xml version="1.0" encoding="utf-8"?>
<a:theme xmlns:a="http://schemas.openxmlformats.org/drawingml/2006/main" name="演示文稿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演示文稿2</Template>
  <TotalTime>3050</TotalTime>
  <Words>4648</Words>
  <Application>Microsoft Office PowerPoint</Application>
  <PresentationFormat>On-screen Show (4:3)</PresentationFormat>
  <Paragraphs>389</Paragraphs>
  <Slides>45</Slides>
  <Notes>12</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45</vt:i4>
      </vt:variant>
    </vt:vector>
  </HeadingPairs>
  <TitlesOfParts>
    <vt:vector size="62" baseType="lpstr">
      <vt:lpstr>Arial Unicode MS</vt:lpstr>
      <vt:lpstr>方正大黑简体</vt:lpstr>
      <vt:lpstr>仿宋</vt:lpstr>
      <vt:lpstr>黑体</vt:lpstr>
      <vt:lpstr>华文行楷</vt:lpstr>
      <vt:lpstr>华文琥珀</vt:lpstr>
      <vt:lpstr>华文楷体</vt:lpstr>
      <vt:lpstr>宋体</vt:lpstr>
      <vt:lpstr>微软雅黑</vt:lpstr>
      <vt:lpstr>微软雅黑 Light</vt:lpstr>
      <vt:lpstr>Arial</vt:lpstr>
      <vt:lpstr>Arial Black</vt:lpstr>
      <vt:lpstr>Calibri</vt:lpstr>
      <vt:lpstr>Times New Roman</vt:lpstr>
      <vt:lpstr>Wingdings</vt:lpstr>
      <vt:lpstr>Wingdings 2</vt:lpstr>
      <vt:lpstr>演示文稿2</vt:lpstr>
      <vt:lpstr>PowerPoint Presentation</vt:lpstr>
      <vt:lpstr>PowerPoint Presentation</vt:lpstr>
      <vt:lpstr>PowerPoint Presentation</vt:lpstr>
      <vt:lpstr>PowerPoint Presentation</vt:lpstr>
      <vt:lpstr>信息科技作为技术支撑</vt:lpstr>
      <vt:lpstr>信息科技作为技术支撑</vt:lpstr>
      <vt:lpstr>信息科技作为技术支撑</vt:lpstr>
      <vt:lpstr>信息科技作为技术支撑</vt:lpstr>
      <vt:lpstr>数据产生方式变革促成大数据时代来临</vt:lpstr>
      <vt:lpstr> 大数据的发展历程</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Hadoop特点</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sugon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用户47</dc:creator>
  <cp:lastModifiedBy>Fara YANG</cp:lastModifiedBy>
  <cp:revision>204</cp:revision>
  <dcterms:created xsi:type="dcterms:W3CDTF">2011-03-28T03:13:39Z</dcterms:created>
  <dcterms:modified xsi:type="dcterms:W3CDTF">2017-07-10T06:28:38Z</dcterms:modified>
</cp:coreProperties>
</file>